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1" d="100"/>
          <a:sy n="81" d="100"/>
        </p:scale>
        <p:origin x="7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_rels/data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svg"/><Relationship Id="rId1" Type="http://schemas.openxmlformats.org/officeDocument/2006/relationships/image" Target="../media/image27.png"/><Relationship Id="rId4" Type="http://schemas.openxmlformats.org/officeDocument/2006/relationships/image" Target="../media/image30.svg"/></Relationships>
</file>

<file path=ppt/diagrams/_rels/data4.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31.png"/><Relationship Id="rId7" Type="http://schemas.openxmlformats.org/officeDocument/2006/relationships/image" Target="../media/image33.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32.svg"/></Relationships>
</file>

<file path=ppt/diagrams/_rels/data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2.svg"/><Relationship Id="rId1" Type="http://schemas.openxmlformats.org/officeDocument/2006/relationships/image" Target="../media/image21.png"/><Relationship Id="rId4" Type="http://schemas.openxmlformats.org/officeDocument/2006/relationships/image" Target="../media/image3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_rels/drawing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svg"/><Relationship Id="rId1" Type="http://schemas.openxmlformats.org/officeDocument/2006/relationships/image" Target="../media/image27.png"/><Relationship Id="rId4" Type="http://schemas.openxmlformats.org/officeDocument/2006/relationships/image" Target="../media/image30.svg"/></Relationships>
</file>

<file path=ppt/diagrams/_rels/drawing4.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31.png"/><Relationship Id="rId7" Type="http://schemas.openxmlformats.org/officeDocument/2006/relationships/image" Target="../media/image33.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32.svg"/></Relationships>
</file>

<file path=ppt/diagrams/_rels/drawing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2.svg"/><Relationship Id="rId1" Type="http://schemas.openxmlformats.org/officeDocument/2006/relationships/image" Target="../media/image21.png"/><Relationship Id="rId4" Type="http://schemas.openxmlformats.org/officeDocument/2006/relationships/image" Target="../media/image36.svg"/></Relationships>
</file>

<file path=ppt/diagrams/colors1.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A641996-F98F-4409-95F4-27AFD4F1D597}" type="doc">
      <dgm:prSet loTypeId="urn:microsoft.com/office/officeart/2018/2/layout/IconCircle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2BD75A8B-A777-4670-A399-369BEC599749}">
      <dgm:prSet/>
      <dgm:spPr/>
      <dgm:t>
        <a:bodyPr/>
        <a:lstStyle/>
        <a:p>
          <a:r>
            <a:rPr lang="en-IN"/>
            <a:t>Patients provide their demographic information, lifestyle factors, medical history, and undergo diagnostic tests.</a:t>
          </a:r>
          <a:endParaRPr lang="en-US"/>
        </a:p>
      </dgm:t>
    </dgm:pt>
    <dgm:pt modelId="{D0B6EE93-A6D7-4D06-B6E2-D0126D07B0F0}" type="parTrans" cxnId="{86C5189F-AEB2-47AB-BAD4-F1C460F46DBD}">
      <dgm:prSet/>
      <dgm:spPr/>
      <dgm:t>
        <a:bodyPr/>
        <a:lstStyle/>
        <a:p>
          <a:endParaRPr lang="en-US"/>
        </a:p>
      </dgm:t>
    </dgm:pt>
    <dgm:pt modelId="{0B8DA1F6-C696-45AE-9FE8-1EA90981BF6E}" type="sibTrans" cxnId="{86C5189F-AEB2-47AB-BAD4-F1C460F46DBD}">
      <dgm:prSet/>
      <dgm:spPr/>
      <dgm:t>
        <a:bodyPr/>
        <a:lstStyle/>
        <a:p>
          <a:endParaRPr lang="en-US"/>
        </a:p>
      </dgm:t>
    </dgm:pt>
    <dgm:pt modelId="{E63547D1-F167-40E7-BB3D-4F0A2AEE8A44}">
      <dgm:prSet/>
      <dgm:spPr/>
      <dgm:t>
        <a:bodyPr/>
        <a:lstStyle/>
        <a:p>
          <a:r>
            <a:rPr lang="en-IN"/>
            <a:t>Healthcare Providers access patient data for diagnosis and treatment, utilizing predictive models to assess heart disease risk.</a:t>
          </a:r>
          <a:endParaRPr lang="en-US"/>
        </a:p>
      </dgm:t>
    </dgm:pt>
    <dgm:pt modelId="{DB2C7913-393A-4466-AA70-39DDF1397FE6}" type="parTrans" cxnId="{E9B0C944-F50D-4EFF-A038-88E408761E27}">
      <dgm:prSet/>
      <dgm:spPr/>
      <dgm:t>
        <a:bodyPr/>
        <a:lstStyle/>
        <a:p>
          <a:endParaRPr lang="en-US"/>
        </a:p>
      </dgm:t>
    </dgm:pt>
    <dgm:pt modelId="{DFCCC3FE-F972-4884-B70A-51108BAB2CEA}" type="sibTrans" cxnId="{E9B0C944-F50D-4EFF-A038-88E408761E27}">
      <dgm:prSet/>
      <dgm:spPr/>
      <dgm:t>
        <a:bodyPr/>
        <a:lstStyle/>
        <a:p>
          <a:endParaRPr lang="en-US"/>
        </a:p>
      </dgm:t>
    </dgm:pt>
    <dgm:pt modelId="{72A8E81A-98CB-4199-9733-0A3EC8A994CD}">
      <dgm:prSet/>
      <dgm:spPr/>
      <dgm:t>
        <a:bodyPr/>
        <a:lstStyle/>
        <a:p>
          <a:r>
            <a:rPr lang="en-IN"/>
            <a:t>Data Scientists/Analysts develop and deploy predictive models, collaborating with healthcare providers to ensure their effectiveness and usability.</a:t>
          </a:r>
          <a:endParaRPr lang="en-US"/>
        </a:p>
      </dgm:t>
    </dgm:pt>
    <dgm:pt modelId="{B1609983-7354-49BA-A11D-6D57B352607B}" type="parTrans" cxnId="{1E18857C-CFB1-478F-90FB-148E253B0667}">
      <dgm:prSet/>
      <dgm:spPr/>
      <dgm:t>
        <a:bodyPr/>
        <a:lstStyle/>
        <a:p>
          <a:endParaRPr lang="en-US"/>
        </a:p>
      </dgm:t>
    </dgm:pt>
    <dgm:pt modelId="{57CC449F-F481-4152-9462-C315F2837237}" type="sibTrans" cxnId="{1E18857C-CFB1-478F-90FB-148E253B0667}">
      <dgm:prSet/>
      <dgm:spPr/>
      <dgm:t>
        <a:bodyPr/>
        <a:lstStyle/>
        <a:p>
          <a:endParaRPr lang="en-US"/>
        </a:p>
      </dgm:t>
    </dgm:pt>
    <dgm:pt modelId="{4CC502D4-3FC3-4A10-BEAB-4D9A64FD0DBE}">
      <dgm:prSet/>
      <dgm:spPr/>
      <dgm:t>
        <a:bodyPr/>
        <a:lstStyle/>
        <a:p>
          <a:r>
            <a:rPr lang="en-IN"/>
            <a:t>Healthcare Systems store and manage patient data, providing access to authorized personnel for analysis and prediction.</a:t>
          </a:r>
          <a:endParaRPr lang="en-US"/>
        </a:p>
      </dgm:t>
    </dgm:pt>
    <dgm:pt modelId="{5CEED602-CEB5-4A94-81FA-D1364C50AE73}" type="parTrans" cxnId="{EC84D05B-B811-4D9B-AFD7-33E774221738}">
      <dgm:prSet/>
      <dgm:spPr/>
      <dgm:t>
        <a:bodyPr/>
        <a:lstStyle/>
        <a:p>
          <a:endParaRPr lang="en-US"/>
        </a:p>
      </dgm:t>
    </dgm:pt>
    <dgm:pt modelId="{D620A04A-9EAF-4232-AFE2-E6F802F7D305}" type="sibTrans" cxnId="{EC84D05B-B811-4D9B-AFD7-33E774221738}">
      <dgm:prSet/>
      <dgm:spPr/>
      <dgm:t>
        <a:bodyPr/>
        <a:lstStyle/>
        <a:p>
          <a:endParaRPr lang="en-US"/>
        </a:p>
      </dgm:t>
    </dgm:pt>
    <dgm:pt modelId="{9F2559EC-99F3-464C-A042-BB0B12C41CC0}" type="pres">
      <dgm:prSet presAssocID="{0A641996-F98F-4409-95F4-27AFD4F1D597}" presName="root" presStyleCnt="0">
        <dgm:presLayoutVars>
          <dgm:dir/>
          <dgm:resizeHandles val="exact"/>
        </dgm:presLayoutVars>
      </dgm:prSet>
      <dgm:spPr/>
    </dgm:pt>
    <dgm:pt modelId="{E2562C81-FDB1-4BED-9FED-637E31CEC143}" type="pres">
      <dgm:prSet presAssocID="{0A641996-F98F-4409-95F4-27AFD4F1D597}" presName="container" presStyleCnt="0">
        <dgm:presLayoutVars>
          <dgm:dir/>
          <dgm:resizeHandles val="exact"/>
        </dgm:presLayoutVars>
      </dgm:prSet>
      <dgm:spPr/>
    </dgm:pt>
    <dgm:pt modelId="{9EAA761C-8E0E-4736-87F9-165C6D318E3A}" type="pres">
      <dgm:prSet presAssocID="{2BD75A8B-A777-4670-A399-369BEC599749}" presName="compNode" presStyleCnt="0"/>
      <dgm:spPr/>
    </dgm:pt>
    <dgm:pt modelId="{FA1F5238-D56F-4E6B-AF7F-8DECA3FAF753}" type="pres">
      <dgm:prSet presAssocID="{2BD75A8B-A777-4670-A399-369BEC599749}" presName="iconBgRect" presStyleLbl="bgShp" presStyleIdx="0" presStyleCnt="4"/>
      <dgm:spPr/>
    </dgm:pt>
    <dgm:pt modelId="{E4FF4489-E3B9-46AC-B38E-7BBC8C0C0F32}" type="pres">
      <dgm:prSet presAssocID="{2BD75A8B-A777-4670-A399-369BEC59974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ethoscope"/>
        </a:ext>
      </dgm:extLst>
    </dgm:pt>
    <dgm:pt modelId="{4F4937F6-BE71-48DC-B447-C82DDD9544FB}" type="pres">
      <dgm:prSet presAssocID="{2BD75A8B-A777-4670-A399-369BEC599749}" presName="spaceRect" presStyleCnt="0"/>
      <dgm:spPr/>
    </dgm:pt>
    <dgm:pt modelId="{55660138-D42A-4013-B295-8225867A6C12}" type="pres">
      <dgm:prSet presAssocID="{2BD75A8B-A777-4670-A399-369BEC599749}" presName="textRect" presStyleLbl="revTx" presStyleIdx="0" presStyleCnt="4">
        <dgm:presLayoutVars>
          <dgm:chMax val="1"/>
          <dgm:chPref val="1"/>
        </dgm:presLayoutVars>
      </dgm:prSet>
      <dgm:spPr/>
    </dgm:pt>
    <dgm:pt modelId="{1E45A5B6-73E8-49F3-B47F-AA510C13AE2D}" type="pres">
      <dgm:prSet presAssocID="{0B8DA1F6-C696-45AE-9FE8-1EA90981BF6E}" presName="sibTrans" presStyleLbl="sibTrans2D1" presStyleIdx="0" presStyleCnt="0"/>
      <dgm:spPr/>
    </dgm:pt>
    <dgm:pt modelId="{EBCCA941-2023-4DB1-96DE-8814A3ACCB7A}" type="pres">
      <dgm:prSet presAssocID="{E63547D1-F167-40E7-BB3D-4F0A2AEE8A44}" presName="compNode" presStyleCnt="0"/>
      <dgm:spPr/>
    </dgm:pt>
    <dgm:pt modelId="{67398123-D579-45FB-8EAF-77C4A4809DBD}" type="pres">
      <dgm:prSet presAssocID="{E63547D1-F167-40E7-BB3D-4F0A2AEE8A44}" presName="iconBgRect" presStyleLbl="bgShp" presStyleIdx="1" presStyleCnt="4"/>
      <dgm:spPr/>
    </dgm:pt>
    <dgm:pt modelId="{409D74D1-4080-48A8-BBB4-459EC78DD41C}" type="pres">
      <dgm:prSet presAssocID="{E63547D1-F167-40E7-BB3D-4F0A2AEE8A44}"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rt with Pulse"/>
        </a:ext>
      </dgm:extLst>
    </dgm:pt>
    <dgm:pt modelId="{29C75AD4-AA59-43F2-8110-82C9C8D1B07D}" type="pres">
      <dgm:prSet presAssocID="{E63547D1-F167-40E7-BB3D-4F0A2AEE8A44}" presName="spaceRect" presStyleCnt="0"/>
      <dgm:spPr/>
    </dgm:pt>
    <dgm:pt modelId="{FD53728B-FE42-4AE6-A690-0AEC8DD0B7F8}" type="pres">
      <dgm:prSet presAssocID="{E63547D1-F167-40E7-BB3D-4F0A2AEE8A44}" presName="textRect" presStyleLbl="revTx" presStyleIdx="1" presStyleCnt="4">
        <dgm:presLayoutVars>
          <dgm:chMax val="1"/>
          <dgm:chPref val="1"/>
        </dgm:presLayoutVars>
      </dgm:prSet>
      <dgm:spPr/>
    </dgm:pt>
    <dgm:pt modelId="{ABEDFDC7-3305-43B9-A8DF-79D81CA6AACD}" type="pres">
      <dgm:prSet presAssocID="{DFCCC3FE-F972-4884-B70A-51108BAB2CEA}" presName="sibTrans" presStyleLbl="sibTrans2D1" presStyleIdx="0" presStyleCnt="0"/>
      <dgm:spPr/>
    </dgm:pt>
    <dgm:pt modelId="{E36A625B-FA11-4386-9F31-994209B71F8A}" type="pres">
      <dgm:prSet presAssocID="{72A8E81A-98CB-4199-9733-0A3EC8A994CD}" presName="compNode" presStyleCnt="0"/>
      <dgm:spPr/>
    </dgm:pt>
    <dgm:pt modelId="{122D75EF-DFA3-4697-B58C-1549CB3B5294}" type="pres">
      <dgm:prSet presAssocID="{72A8E81A-98CB-4199-9733-0A3EC8A994CD}" presName="iconBgRect" presStyleLbl="bgShp" presStyleIdx="2" presStyleCnt="4"/>
      <dgm:spPr/>
    </dgm:pt>
    <dgm:pt modelId="{19458C10-9326-4536-8529-D9CBEEBD879F}" type="pres">
      <dgm:prSet presAssocID="{72A8E81A-98CB-4199-9733-0A3EC8A994C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andshake"/>
        </a:ext>
      </dgm:extLst>
    </dgm:pt>
    <dgm:pt modelId="{1B3FA909-5C12-4C7B-83CE-7BAE18A5794A}" type="pres">
      <dgm:prSet presAssocID="{72A8E81A-98CB-4199-9733-0A3EC8A994CD}" presName="spaceRect" presStyleCnt="0"/>
      <dgm:spPr/>
    </dgm:pt>
    <dgm:pt modelId="{387E0353-0382-4B4B-B407-E26AA4C4C573}" type="pres">
      <dgm:prSet presAssocID="{72A8E81A-98CB-4199-9733-0A3EC8A994CD}" presName="textRect" presStyleLbl="revTx" presStyleIdx="2" presStyleCnt="4">
        <dgm:presLayoutVars>
          <dgm:chMax val="1"/>
          <dgm:chPref val="1"/>
        </dgm:presLayoutVars>
      </dgm:prSet>
      <dgm:spPr/>
    </dgm:pt>
    <dgm:pt modelId="{CA4879BF-2981-4770-A381-32E81F6D6953}" type="pres">
      <dgm:prSet presAssocID="{57CC449F-F481-4152-9462-C315F2837237}" presName="sibTrans" presStyleLbl="sibTrans2D1" presStyleIdx="0" presStyleCnt="0"/>
      <dgm:spPr/>
    </dgm:pt>
    <dgm:pt modelId="{BFBB6FC4-B3A9-42CA-A120-BAE54DD8323F}" type="pres">
      <dgm:prSet presAssocID="{4CC502D4-3FC3-4A10-BEAB-4D9A64FD0DBE}" presName="compNode" presStyleCnt="0"/>
      <dgm:spPr/>
    </dgm:pt>
    <dgm:pt modelId="{228BE721-1C87-49B8-A904-8241CB96523B}" type="pres">
      <dgm:prSet presAssocID="{4CC502D4-3FC3-4A10-BEAB-4D9A64FD0DBE}" presName="iconBgRect" presStyleLbl="bgShp" presStyleIdx="3" presStyleCnt="4"/>
      <dgm:spPr/>
    </dgm:pt>
    <dgm:pt modelId="{0F7F1C45-A13B-4D69-8293-3D64A3F31903}" type="pres">
      <dgm:prSet presAssocID="{4CC502D4-3FC3-4A10-BEAB-4D9A64FD0DBE}"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octor"/>
        </a:ext>
      </dgm:extLst>
    </dgm:pt>
    <dgm:pt modelId="{EF89E943-8286-4AEA-9496-D3416C3E5C85}" type="pres">
      <dgm:prSet presAssocID="{4CC502D4-3FC3-4A10-BEAB-4D9A64FD0DBE}" presName="spaceRect" presStyleCnt="0"/>
      <dgm:spPr/>
    </dgm:pt>
    <dgm:pt modelId="{9F886757-7F7E-481B-92D8-C691D85B8698}" type="pres">
      <dgm:prSet presAssocID="{4CC502D4-3FC3-4A10-BEAB-4D9A64FD0DBE}" presName="textRect" presStyleLbl="revTx" presStyleIdx="3" presStyleCnt="4">
        <dgm:presLayoutVars>
          <dgm:chMax val="1"/>
          <dgm:chPref val="1"/>
        </dgm:presLayoutVars>
      </dgm:prSet>
      <dgm:spPr/>
    </dgm:pt>
  </dgm:ptLst>
  <dgm:cxnLst>
    <dgm:cxn modelId="{C3766805-6EF9-497A-9564-01A37755BF49}" type="presOf" srcId="{DFCCC3FE-F972-4884-B70A-51108BAB2CEA}" destId="{ABEDFDC7-3305-43B9-A8DF-79D81CA6AACD}" srcOrd="0" destOrd="0" presId="urn:microsoft.com/office/officeart/2018/2/layout/IconCircleList"/>
    <dgm:cxn modelId="{DC26E92E-1E73-47F8-BA44-1D0D2EF699E9}" type="presOf" srcId="{72A8E81A-98CB-4199-9733-0A3EC8A994CD}" destId="{387E0353-0382-4B4B-B407-E26AA4C4C573}" srcOrd="0" destOrd="0" presId="urn:microsoft.com/office/officeart/2018/2/layout/IconCircleList"/>
    <dgm:cxn modelId="{CAFCCE3A-7145-4FDA-A57C-29595C53C88F}" type="presOf" srcId="{0B8DA1F6-C696-45AE-9FE8-1EA90981BF6E}" destId="{1E45A5B6-73E8-49F3-B47F-AA510C13AE2D}" srcOrd="0" destOrd="0" presId="urn:microsoft.com/office/officeart/2018/2/layout/IconCircleList"/>
    <dgm:cxn modelId="{EC84D05B-B811-4D9B-AFD7-33E774221738}" srcId="{0A641996-F98F-4409-95F4-27AFD4F1D597}" destId="{4CC502D4-3FC3-4A10-BEAB-4D9A64FD0DBE}" srcOrd="3" destOrd="0" parTransId="{5CEED602-CEB5-4A94-81FA-D1364C50AE73}" sibTransId="{D620A04A-9EAF-4232-AFE2-E6F802F7D305}"/>
    <dgm:cxn modelId="{32204F44-A6A4-4105-A5CE-4F1CE9230944}" type="presOf" srcId="{57CC449F-F481-4152-9462-C315F2837237}" destId="{CA4879BF-2981-4770-A381-32E81F6D6953}" srcOrd="0" destOrd="0" presId="urn:microsoft.com/office/officeart/2018/2/layout/IconCircleList"/>
    <dgm:cxn modelId="{E9B0C944-F50D-4EFF-A038-88E408761E27}" srcId="{0A641996-F98F-4409-95F4-27AFD4F1D597}" destId="{E63547D1-F167-40E7-BB3D-4F0A2AEE8A44}" srcOrd="1" destOrd="0" parTransId="{DB2C7913-393A-4466-AA70-39DDF1397FE6}" sibTransId="{DFCCC3FE-F972-4884-B70A-51108BAB2CEA}"/>
    <dgm:cxn modelId="{8844D74A-9118-4688-BBCF-17C16FA5DE45}" type="presOf" srcId="{E63547D1-F167-40E7-BB3D-4F0A2AEE8A44}" destId="{FD53728B-FE42-4AE6-A690-0AEC8DD0B7F8}" srcOrd="0" destOrd="0" presId="urn:microsoft.com/office/officeart/2018/2/layout/IconCircleList"/>
    <dgm:cxn modelId="{1E18857C-CFB1-478F-90FB-148E253B0667}" srcId="{0A641996-F98F-4409-95F4-27AFD4F1D597}" destId="{72A8E81A-98CB-4199-9733-0A3EC8A994CD}" srcOrd="2" destOrd="0" parTransId="{B1609983-7354-49BA-A11D-6D57B352607B}" sibTransId="{57CC449F-F481-4152-9462-C315F2837237}"/>
    <dgm:cxn modelId="{86C5189F-AEB2-47AB-BAD4-F1C460F46DBD}" srcId="{0A641996-F98F-4409-95F4-27AFD4F1D597}" destId="{2BD75A8B-A777-4670-A399-369BEC599749}" srcOrd="0" destOrd="0" parTransId="{D0B6EE93-A6D7-4D06-B6E2-D0126D07B0F0}" sibTransId="{0B8DA1F6-C696-45AE-9FE8-1EA90981BF6E}"/>
    <dgm:cxn modelId="{7F5B03AA-020B-4E02-ADB8-250333C90F16}" type="presOf" srcId="{2BD75A8B-A777-4670-A399-369BEC599749}" destId="{55660138-D42A-4013-B295-8225867A6C12}" srcOrd="0" destOrd="0" presId="urn:microsoft.com/office/officeart/2018/2/layout/IconCircleList"/>
    <dgm:cxn modelId="{011312F3-D521-4A47-9806-0580392F0B8F}" type="presOf" srcId="{0A641996-F98F-4409-95F4-27AFD4F1D597}" destId="{9F2559EC-99F3-464C-A042-BB0B12C41CC0}" srcOrd="0" destOrd="0" presId="urn:microsoft.com/office/officeart/2018/2/layout/IconCircleList"/>
    <dgm:cxn modelId="{FF3702FD-2371-43A5-B1BA-7EA44C173204}" type="presOf" srcId="{4CC502D4-3FC3-4A10-BEAB-4D9A64FD0DBE}" destId="{9F886757-7F7E-481B-92D8-C691D85B8698}" srcOrd="0" destOrd="0" presId="urn:microsoft.com/office/officeart/2018/2/layout/IconCircleList"/>
    <dgm:cxn modelId="{DFE0CD8C-D0BD-4560-86A0-CE2CEC1CECD4}" type="presParOf" srcId="{9F2559EC-99F3-464C-A042-BB0B12C41CC0}" destId="{E2562C81-FDB1-4BED-9FED-637E31CEC143}" srcOrd="0" destOrd="0" presId="urn:microsoft.com/office/officeart/2018/2/layout/IconCircleList"/>
    <dgm:cxn modelId="{A9299C65-8E59-447A-9708-05D0E69FBCA8}" type="presParOf" srcId="{E2562C81-FDB1-4BED-9FED-637E31CEC143}" destId="{9EAA761C-8E0E-4736-87F9-165C6D318E3A}" srcOrd="0" destOrd="0" presId="urn:microsoft.com/office/officeart/2018/2/layout/IconCircleList"/>
    <dgm:cxn modelId="{BA7AB7F1-44D6-4EAD-A0E8-A3C210200F08}" type="presParOf" srcId="{9EAA761C-8E0E-4736-87F9-165C6D318E3A}" destId="{FA1F5238-D56F-4E6B-AF7F-8DECA3FAF753}" srcOrd="0" destOrd="0" presId="urn:microsoft.com/office/officeart/2018/2/layout/IconCircleList"/>
    <dgm:cxn modelId="{3D835DFE-3553-4173-B0DF-03B75091A032}" type="presParOf" srcId="{9EAA761C-8E0E-4736-87F9-165C6D318E3A}" destId="{E4FF4489-E3B9-46AC-B38E-7BBC8C0C0F32}" srcOrd="1" destOrd="0" presId="urn:microsoft.com/office/officeart/2018/2/layout/IconCircleList"/>
    <dgm:cxn modelId="{C92E907B-0740-4C2D-BD33-E778AF4A9BFF}" type="presParOf" srcId="{9EAA761C-8E0E-4736-87F9-165C6D318E3A}" destId="{4F4937F6-BE71-48DC-B447-C82DDD9544FB}" srcOrd="2" destOrd="0" presId="urn:microsoft.com/office/officeart/2018/2/layout/IconCircleList"/>
    <dgm:cxn modelId="{F7CDD28F-7A69-42B5-954C-132876BD0F20}" type="presParOf" srcId="{9EAA761C-8E0E-4736-87F9-165C6D318E3A}" destId="{55660138-D42A-4013-B295-8225867A6C12}" srcOrd="3" destOrd="0" presId="urn:microsoft.com/office/officeart/2018/2/layout/IconCircleList"/>
    <dgm:cxn modelId="{A952269E-9774-4D1D-82E6-E538066CE23A}" type="presParOf" srcId="{E2562C81-FDB1-4BED-9FED-637E31CEC143}" destId="{1E45A5B6-73E8-49F3-B47F-AA510C13AE2D}" srcOrd="1" destOrd="0" presId="urn:microsoft.com/office/officeart/2018/2/layout/IconCircleList"/>
    <dgm:cxn modelId="{64CBEE26-0F6D-4D27-944D-A6F322D1CE7F}" type="presParOf" srcId="{E2562C81-FDB1-4BED-9FED-637E31CEC143}" destId="{EBCCA941-2023-4DB1-96DE-8814A3ACCB7A}" srcOrd="2" destOrd="0" presId="urn:microsoft.com/office/officeart/2018/2/layout/IconCircleList"/>
    <dgm:cxn modelId="{3B3022D5-E976-4E45-88E0-E95D824C9E90}" type="presParOf" srcId="{EBCCA941-2023-4DB1-96DE-8814A3ACCB7A}" destId="{67398123-D579-45FB-8EAF-77C4A4809DBD}" srcOrd="0" destOrd="0" presId="urn:microsoft.com/office/officeart/2018/2/layout/IconCircleList"/>
    <dgm:cxn modelId="{B19DE061-6F84-4D57-BC0E-E36635D0FC32}" type="presParOf" srcId="{EBCCA941-2023-4DB1-96DE-8814A3ACCB7A}" destId="{409D74D1-4080-48A8-BBB4-459EC78DD41C}" srcOrd="1" destOrd="0" presId="urn:microsoft.com/office/officeart/2018/2/layout/IconCircleList"/>
    <dgm:cxn modelId="{46C02DF0-D103-4210-8BAE-0F147B20698C}" type="presParOf" srcId="{EBCCA941-2023-4DB1-96DE-8814A3ACCB7A}" destId="{29C75AD4-AA59-43F2-8110-82C9C8D1B07D}" srcOrd="2" destOrd="0" presId="urn:microsoft.com/office/officeart/2018/2/layout/IconCircleList"/>
    <dgm:cxn modelId="{BEDB9FDA-28EC-4D2F-9F75-FDFDE7C999FC}" type="presParOf" srcId="{EBCCA941-2023-4DB1-96DE-8814A3ACCB7A}" destId="{FD53728B-FE42-4AE6-A690-0AEC8DD0B7F8}" srcOrd="3" destOrd="0" presId="urn:microsoft.com/office/officeart/2018/2/layout/IconCircleList"/>
    <dgm:cxn modelId="{0EBF00E8-CE56-477E-8F3E-0C83438105B9}" type="presParOf" srcId="{E2562C81-FDB1-4BED-9FED-637E31CEC143}" destId="{ABEDFDC7-3305-43B9-A8DF-79D81CA6AACD}" srcOrd="3" destOrd="0" presId="urn:microsoft.com/office/officeart/2018/2/layout/IconCircleList"/>
    <dgm:cxn modelId="{48C62235-0CCE-45B8-ADC0-472235296C2B}" type="presParOf" srcId="{E2562C81-FDB1-4BED-9FED-637E31CEC143}" destId="{E36A625B-FA11-4386-9F31-994209B71F8A}" srcOrd="4" destOrd="0" presId="urn:microsoft.com/office/officeart/2018/2/layout/IconCircleList"/>
    <dgm:cxn modelId="{E57FD313-53EF-472C-BF6D-162FABD1E156}" type="presParOf" srcId="{E36A625B-FA11-4386-9F31-994209B71F8A}" destId="{122D75EF-DFA3-4697-B58C-1549CB3B5294}" srcOrd="0" destOrd="0" presId="urn:microsoft.com/office/officeart/2018/2/layout/IconCircleList"/>
    <dgm:cxn modelId="{0BAD6EE1-96A9-41A2-99D9-66280B2B8A63}" type="presParOf" srcId="{E36A625B-FA11-4386-9F31-994209B71F8A}" destId="{19458C10-9326-4536-8529-D9CBEEBD879F}" srcOrd="1" destOrd="0" presId="urn:microsoft.com/office/officeart/2018/2/layout/IconCircleList"/>
    <dgm:cxn modelId="{74674DDA-AAB5-4526-A909-F88131F6C804}" type="presParOf" srcId="{E36A625B-FA11-4386-9F31-994209B71F8A}" destId="{1B3FA909-5C12-4C7B-83CE-7BAE18A5794A}" srcOrd="2" destOrd="0" presId="urn:microsoft.com/office/officeart/2018/2/layout/IconCircleList"/>
    <dgm:cxn modelId="{41D114AF-29E1-4AEA-8DDD-5D9641826CBC}" type="presParOf" srcId="{E36A625B-FA11-4386-9F31-994209B71F8A}" destId="{387E0353-0382-4B4B-B407-E26AA4C4C573}" srcOrd="3" destOrd="0" presId="urn:microsoft.com/office/officeart/2018/2/layout/IconCircleList"/>
    <dgm:cxn modelId="{FB0D05F0-820F-458D-9268-98602AE29B1C}" type="presParOf" srcId="{E2562C81-FDB1-4BED-9FED-637E31CEC143}" destId="{CA4879BF-2981-4770-A381-32E81F6D6953}" srcOrd="5" destOrd="0" presId="urn:microsoft.com/office/officeart/2018/2/layout/IconCircleList"/>
    <dgm:cxn modelId="{9087DFB6-53E8-4489-B04E-F7B2153E7FF9}" type="presParOf" srcId="{E2562C81-FDB1-4BED-9FED-637E31CEC143}" destId="{BFBB6FC4-B3A9-42CA-A120-BAE54DD8323F}" srcOrd="6" destOrd="0" presId="urn:microsoft.com/office/officeart/2018/2/layout/IconCircleList"/>
    <dgm:cxn modelId="{7176BB00-0C10-48EA-B7AB-FF230F7940C4}" type="presParOf" srcId="{BFBB6FC4-B3A9-42CA-A120-BAE54DD8323F}" destId="{228BE721-1C87-49B8-A904-8241CB96523B}" srcOrd="0" destOrd="0" presId="urn:microsoft.com/office/officeart/2018/2/layout/IconCircleList"/>
    <dgm:cxn modelId="{363AE383-8FE3-44F5-B195-AEE2593FE523}" type="presParOf" srcId="{BFBB6FC4-B3A9-42CA-A120-BAE54DD8323F}" destId="{0F7F1C45-A13B-4D69-8293-3D64A3F31903}" srcOrd="1" destOrd="0" presId="urn:microsoft.com/office/officeart/2018/2/layout/IconCircleList"/>
    <dgm:cxn modelId="{26E82BD9-BC45-43FC-A3B0-D4B44B2B3DC7}" type="presParOf" srcId="{BFBB6FC4-B3A9-42CA-A120-BAE54DD8323F}" destId="{EF89E943-8286-4AEA-9496-D3416C3E5C85}" srcOrd="2" destOrd="0" presId="urn:microsoft.com/office/officeart/2018/2/layout/IconCircleList"/>
    <dgm:cxn modelId="{50E1348E-A406-479F-951E-48AD79A6C0A0}" type="presParOf" srcId="{BFBB6FC4-B3A9-42CA-A120-BAE54DD8323F}" destId="{9F886757-7F7E-481B-92D8-C691D85B8698}"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D20B99-7DC2-4F6B-B0AE-1F53C2DD0645}"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C44C0A8E-18D7-4E54-A1D8-066D2BCB35CB}">
      <dgm:prSet/>
      <dgm:spPr/>
      <dgm:t>
        <a:bodyPr/>
        <a:lstStyle/>
        <a:p>
          <a:r>
            <a:rPr lang="en-IN"/>
            <a:t>Three different classification models are selected for evaluation: Logistic Regression, K-Nearest Neighbors (KNN), and Random Forest.</a:t>
          </a:r>
          <a:endParaRPr lang="en-US"/>
        </a:p>
      </dgm:t>
    </dgm:pt>
    <dgm:pt modelId="{ECE5D2BB-4C95-4792-A0DA-1650A0729BD0}" type="parTrans" cxnId="{0DE03E5D-005F-496E-88A8-729B3D0C83F3}">
      <dgm:prSet/>
      <dgm:spPr/>
      <dgm:t>
        <a:bodyPr/>
        <a:lstStyle/>
        <a:p>
          <a:endParaRPr lang="en-US"/>
        </a:p>
      </dgm:t>
    </dgm:pt>
    <dgm:pt modelId="{00D448F2-C6B3-436E-BFB2-A2587D3485CF}" type="sibTrans" cxnId="{0DE03E5D-005F-496E-88A8-729B3D0C83F3}">
      <dgm:prSet/>
      <dgm:spPr/>
      <dgm:t>
        <a:bodyPr/>
        <a:lstStyle/>
        <a:p>
          <a:endParaRPr lang="en-US"/>
        </a:p>
      </dgm:t>
    </dgm:pt>
    <dgm:pt modelId="{73C22612-E84C-444B-8FC2-0323C12C50D7}">
      <dgm:prSet/>
      <dgm:spPr/>
      <dgm:t>
        <a:bodyPr/>
        <a:lstStyle/>
        <a:p>
          <a:r>
            <a:rPr lang="en-IN"/>
            <a:t>The fit_and_score() function is defined to train each model on the training data and evaluate its performance on the testing data using accuracy score.</a:t>
          </a:r>
          <a:endParaRPr lang="en-US"/>
        </a:p>
      </dgm:t>
    </dgm:pt>
    <dgm:pt modelId="{C47FD530-8235-4738-A487-9395FD753962}" type="parTrans" cxnId="{9AC147E0-D77E-4086-A22D-678D47460A16}">
      <dgm:prSet/>
      <dgm:spPr/>
      <dgm:t>
        <a:bodyPr/>
        <a:lstStyle/>
        <a:p>
          <a:endParaRPr lang="en-US"/>
        </a:p>
      </dgm:t>
    </dgm:pt>
    <dgm:pt modelId="{36B89EE5-B082-4CB6-AD44-557EC8D3248A}" type="sibTrans" cxnId="{9AC147E0-D77E-4086-A22D-678D47460A16}">
      <dgm:prSet/>
      <dgm:spPr/>
      <dgm:t>
        <a:bodyPr/>
        <a:lstStyle/>
        <a:p>
          <a:endParaRPr lang="en-US"/>
        </a:p>
      </dgm:t>
    </dgm:pt>
    <dgm:pt modelId="{000A26DC-99DD-4E05-BE3A-ADBBDC0EA7A4}">
      <dgm:prSet/>
      <dgm:spPr/>
      <dgm:t>
        <a:bodyPr/>
        <a:lstStyle/>
        <a:p>
          <a:r>
            <a:rPr lang="en-IN"/>
            <a:t>The accuracy scores of all three models are stored in a dictionary named scores.</a:t>
          </a:r>
          <a:endParaRPr lang="en-US"/>
        </a:p>
      </dgm:t>
    </dgm:pt>
    <dgm:pt modelId="{88C69FCA-C16E-4470-8BCF-60FAE1D7075E}" type="parTrans" cxnId="{657081F8-EEF7-4539-B134-E0679E476C3B}">
      <dgm:prSet/>
      <dgm:spPr/>
      <dgm:t>
        <a:bodyPr/>
        <a:lstStyle/>
        <a:p>
          <a:endParaRPr lang="en-US"/>
        </a:p>
      </dgm:t>
    </dgm:pt>
    <dgm:pt modelId="{12A7FDA5-8D10-4C32-BB84-905FB9818191}" type="sibTrans" cxnId="{657081F8-EEF7-4539-B134-E0679E476C3B}">
      <dgm:prSet/>
      <dgm:spPr/>
      <dgm:t>
        <a:bodyPr/>
        <a:lstStyle/>
        <a:p>
          <a:endParaRPr lang="en-US"/>
        </a:p>
      </dgm:t>
    </dgm:pt>
    <dgm:pt modelId="{7AB689C7-8025-4C8C-9BA5-BA27F493F67A}" type="pres">
      <dgm:prSet presAssocID="{E3D20B99-7DC2-4F6B-B0AE-1F53C2DD0645}" presName="root" presStyleCnt="0">
        <dgm:presLayoutVars>
          <dgm:dir/>
          <dgm:resizeHandles val="exact"/>
        </dgm:presLayoutVars>
      </dgm:prSet>
      <dgm:spPr/>
    </dgm:pt>
    <dgm:pt modelId="{BB62DA12-BA42-40F5-B683-51E95B0BA109}" type="pres">
      <dgm:prSet presAssocID="{C44C0A8E-18D7-4E54-A1D8-066D2BCB35CB}" presName="compNode" presStyleCnt="0"/>
      <dgm:spPr/>
    </dgm:pt>
    <dgm:pt modelId="{DCB7737F-5146-4D67-9592-4CA502ACAC75}" type="pres">
      <dgm:prSet presAssocID="{C44C0A8E-18D7-4E54-A1D8-066D2BCB35CB}" presName="bgRect" presStyleLbl="bgShp" presStyleIdx="0" presStyleCnt="3"/>
      <dgm:spPr/>
    </dgm:pt>
    <dgm:pt modelId="{D745FC61-7A84-4640-B90E-F537EA914053}" type="pres">
      <dgm:prSet presAssocID="{C44C0A8E-18D7-4E54-A1D8-066D2BCB35C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orest scene"/>
        </a:ext>
      </dgm:extLst>
    </dgm:pt>
    <dgm:pt modelId="{B66D139F-896D-4D8A-8F8D-A27433E7C04C}" type="pres">
      <dgm:prSet presAssocID="{C44C0A8E-18D7-4E54-A1D8-066D2BCB35CB}" presName="spaceRect" presStyleCnt="0"/>
      <dgm:spPr/>
    </dgm:pt>
    <dgm:pt modelId="{97501E4E-4879-4C59-B5C8-5AB066CD8B16}" type="pres">
      <dgm:prSet presAssocID="{C44C0A8E-18D7-4E54-A1D8-066D2BCB35CB}" presName="parTx" presStyleLbl="revTx" presStyleIdx="0" presStyleCnt="3">
        <dgm:presLayoutVars>
          <dgm:chMax val="0"/>
          <dgm:chPref val="0"/>
        </dgm:presLayoutVars>
      </dgm:prSet>
      <dgm:spPr/>
    </dgm:pt>
    <dgm:pt modelId="{8D913264-1E6B-44CA-BAA6-F928B6C69266}" type="pres">
      <dgm:prSet presAssocID="{00D448F2-C6B3-436E-BFB2-A2587D3485CF}" presName="sibTrans" presStyleCnt="0"/>
      <dgm:spPr/>
    </dgm:pt>
    <dgm:pt modelId="{897EA526-D086-4BA8-87D9-95C079810132}" type="pres">
      <dgm:prSet presAssocID="{73C22612-E84C-444B-8FC2-0323C12C50D7}" presName="compNode" presStyleCnt="0"/>
      <dgm:spPr/>
    </dgm:pt>
    <dgm:pt modelId="{8A1C5DB9-3D4E-4991-B947-3D7882498983}" type="pres">
      <dgm:prSet presAssocID="{73C22612-E84C-444B-8FC2-0323C12C50D7}" presName="bgRect" presStyleLbl="bgShp" presStyleIdx="1" presStyleCnt="3"/>
      <dgm:spPr/>
    </dgm:pt>
    <dgm:pt modelId="{B4AE95E1-E920-41BF-B5ED-A1222D04F4FB}" type="pres">
      <dgm:prSet presAssocID="{73C22612-E84C-444B-8FC2-0323C12C50D7}"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rain"/>
        </a:ext>
      </dgm:extLst>
    </dgm:pt>
    <dgm:pt modelId="{896B58E6-2F10-4B86-A603-639EF2B57D21}" type="pres">
      <dgm:prSet presAssocID="{73C22612-E84C-444B-8FC2-0323C12C50D7}" presName="spaceRect" presStyleCnt="0"/>
      <dgm:spPr/>
    </dgm:pt>
    <dgm:pt modelId="{80906E26-CC8E-4F60-9532-7A6D00581E03}" type="pres">
      <dgm:prSet presAssocID="{73C22612-E84C-444B-8FC2-0323C12C50D7}" presName="parTx" presStyleLbl="revTx" presStyleIdx="1" presStyleCnt="3">
        <dgm:presLayoutVars>
          <dgm:chMax val="0"/>
          <dgm:chPref val="0"/>
        </dgm:presLayoutVars>
      </dgm:prSet>
      <dgm:spPr/>
    </dgm:pt>
    <dgm:pt modelId="{CAD308B1-8DA1-4748-8742-37110883E93A}" type="pres">
      <dgm:prSet presAssocID="{36B89EE5-B082-4CB6-AD44-557EC8D3248A}" presName="sibTrans" presStyleCnt="0"/>
      <dgm:spPr/>
    </dgm:pt>
    <dgm:pt modelId="{E580F015-EF31-489A-8F41-BD0ECAAAC533}" type="pres">
      <dgm:prSet presAssocID="{000A26DC-99DD-4E05-BE3A-ADBBDC0EA7A4}" presName="compNode" presStyleCnt="0"/>
      <dgm:spPr/>
    </dgm:pt>
    <dgm:pt modelId="{377847C4-E45E-4AD8-9027-176810FD9988}" type="pres">
      <dgm:prSet presAssocID="{000A26DC-99DD-4E05-BE3A-ADBBDC0EA7A4}" presName="bgRect" presStyleLbl="bgShp" presStyleIdx="2" presStyleCnt="3"/>
      <dgm:spPr/>
    </dgm:pt>
    <dgm:pt modelId="{A9CB2F4D-E1AF-4CBB-A03C-022B2D197F37}" type="pres">
      <dgm:prSet presAssocID="{000A26DC-99DD-4E05-BE3A-ADBBDC0EA7A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arget"/>
        </a:ext>
      </dgm:extLst>
    </dgm:pt>
    <dgm:pt modelId="{82F4D3E0-A667-4687-AA5D-27735699348F}" type="pres">
      <dgm:prSet presAssocID="{000A26DC-99DD-4E05-BE3A-ADBBDC0EA7A4}" presName="spaceRect" presStyleCnt="0"/>
      <dgm:spPr/>
    </dgm:pt>
    <dgm:pt modelId="{A0737C9F-3AD3-4AFC-8727-92BCF8F3E8F3}" type="pres">
      <dgm:prSet presAssocID="{000A26DC-99DD-4E05-BE3A-ADBBDC0EA7A4}" presName="parTx" presStyleLbl="revTx" presStyleIdx="2" presStyleCnt="3">
        <dgm:presLayoutVars>
          <dgm:chMax val="0"/>
          <dgm:chPref val="0"/>
        </dgm:presLayoutVars>
      </dgm:prSet>
      <dgm:spPr/>
    </dgm:pt>
  </dgm:ptLst>
  <dgm:cxnLst>
    <dgm:cxn modelId="{7444421D-3D97-4148-9EFE-AFD15EFD4CE3}" type="presOf" srcId="{73C22612-E84C-444B-8FC2-0323C12C50D7}" destId="{80906E26-CC8E-4F60-9532-7A6D00581E03}" srcOrd="0" destOrd="0" presId="urn:microsoft.com/office/officeart/2018/2/layout/IconVerticalSolidList"/>
    <dgm:cxn modelId="{0DE03E5D-005F-496E-88A8-729B3D0C83F3}" srcId="{E3D20B99-7DC2-4F6B-B0AE-1F53C2DD0645}" destId="{C44C0A8E-18D7-4E54-A1D8-066D2BCB35CB}" srcOrd="0" destOrd="0" parTransId="{ECE5D2BB-4C95-4792-A0DA-1650A0729BD0}" sibTransId="{00D448F2-C6B3-436E-BFB2-A2587D3485CF}"/>
    <dgm:cxn modelId="{E645B6C2-C25E-4FCC-8C25-9D7B80DE9CC8}" type="presOf" srcId="{000A26DC-99DD-4E05-BE3A-ADBBDC0EA7A4}" destId="{A0737C9F-3AD3-4AFC-8727-92BCF8F3E8F3}" srcOrd="0" destOrd="0" presId="urn:microsoft.com/office/officeart/2018/2/layout/IconVerticalSolidList"/>
    <dgm:cxn modelId="{4DCC09D1-8E18-44DD-912D-1108DB255839}" type="presOf" srcId="{C44C0A8E-18D7-4E54-A1D8-066D2BCB35CB}" destId="{97501E4E-4879-4C59-B5C8-5AB066CD8B16}" srcOrd="0" destOrd="0" presId="urn:microsoft.com/office/officeart/2018/2/layout/IconVerticalSolidList"/>
    <dgm:cxn modelId="{9AC147E0-D77E-4086-A22D-678D47460A16}" srcId="{E3D20B99-7DC2-4F6B-B0AE-1F53C2DD0645}" destId="{73C22612-E84C-444B-8FC2-0323C12C50D7}" srcOrd="1" destOrd="0" parTransId="{C47FD530-8235-4738-A487-9395FD753962}" sibTransId="{36B89EE5-B082-4CB6-AD44-557EC8D3248A}"/>
    <dgm:cxn modelId="{2A7C0BF4-DDEA-4787-99E8-3A09CC2B8168}" type="presOf" srcId="{E3D20B99-7DC2-4F6B-B0AE-1F53C2DD0645}" destId="{7AB689C7-8025-4C8C-9BA5-BA27F493F67A}" srcOrd="0" destOrd="0" presId="urn:microsoft.com/office/officeart/2018/2/layout/IconVerticalSolidList"/>
    <dgm:cxn modelId="{657081F8-EEF7-4539-B134-E0679E476C3B}" srcId="{E3D20B99-7DC2-4F6B-B0AE-1F53C2DD0645}" destId="{000A26DC-99DD-4E05-BE3A-ADBBDC0EA7A4}" srcOrd="2" destOrd="0" parTransId="{88C69FCA-C16E-4470-8BCF-60FAE1D7075E}" sibTransId="{12A7FDA5-8D10-4C32-BB84-905FB9818191}"/>
    <dgm:cxn modelId="{1D42F5D6-AF41-4351-90AB-0951CB380C18}" type="presParOf" srcId="{7AB689C7-8025-4C8C-9BA5-BA27F493F67A}" destId="{BB62DA12-BA42-40F5-B683-51E95B0BA109}" srcOrd="0" destOrd="0" presId="urn:microsoft.com/office/officeart/2018/2/layout/IconVerticalSolidList"/>
    <dgm:cxn modelId="{36658814-23C3-4B53-BCCD-FE7FA740B76F}" type="presParOf" srcId="{BB62DA12-BA42-40F5-B683-51E95B0BA109}" destId="{DCB7737F-5146-4D67-9592-4CA502ACAC75}" srcOrd="0" destOrd="0" presId="urn:microsoft.com/office/officeart/2018/2/layout/IconVerticalSolidList"/>
    <dgm:cxn modelId="{C81F347F-E73C-4F8A-8BD1-8AE437873BA0}" type="presParOf" srcId="{BB62DA12-BA42-40F5-B683-51E95B0BA109}" destId="{D745FC61-7A84-4640-B90E-F537EA914053}" srcOrd="1" destOrd="0" presId="urn:microsoft.com/office/officeart/2018/2/layout/IconVerticalSolidList"/>
    <dgm:cxn modelId="{0BA1890F-D99E-4B04-9758-A339D4AF98D4}" type="presParOf" srcId="{BB62DA12-BA42-40F5-B683-51E95B0BA109}" destId="{B66D139F-896D-4D8A-8F8D-A27433E7C04C}" srcOrd="2" destOrd="0" presId="urn:microsoft.com/office/officeart/2018/2/layout/IconVerticalSolidList"/>
    <dgm:cxn modelId="{3A9B84A8-FA7A-461F-9366-05D73BFFA2DB}" type="presParOf" srcId="{BB62DA12-BA42-40F5-B683-51E95B0BA109}" destId="{97501E4E-4879-4C59-B5C8-5AB066CD8B16}" srcOrd="3" destOrd="0" presId="urn:microsoft.com/office/officeart/2018/2/layout/IconVerticalSolidList"/>
    <dgm:cxn modelId="{5C8B6CD0-0FD5-4BB9-B1DC-DA8B4BE8B91E}" type="presParOf" srcId="{7AB689C7-8025-4C8C-9BA5-BA27F493F67A}" destId="{8D913264-1E6B-44CA-BAA6-F928B6C69266}" srcOrd="1" destOrd="0" presId="urn:microsoft.com/office/officeart/2018/2/layout/IconVerticalSolidList"/>
    <dgm:cxn modelId="{6CC8C72F-AE49-4597-BF1C-80AF06881DE9}" type="presParOf" srcId="{7AB689C7-8025-4C8C-9BA5-BA27F493F67A}" destId="{897EA526-D086-4BA8-87D9-95C079810132}" srcOrd="2" destOrd="0" presId="urn:microsoft.com/office/officeart/2018/2/layout/IconVerticalSolidList"/>
    <dgm:cxn modelId="{FA78D734-2A69-44FD-94F1-A13EC538EA72}" type="presParOf" srcId="{897EA526-D086-4BA8-87D9-95C079810132}" destId="{8A1C5DB9-3D4E-4991-B947-3D7882498983}" srcOrd="0" destOrd="0" presId="urn:microsoft.com/office/officeart/2018/2/layout/IconVerticalSolidList"/>
    <dgm:cxn modelId="{756A5AD8-9448-4F78-8E3D-2A2221F85D28}" type="presParOf" srcId="{897EA526-D086-4BA8-87D9-95C079810132}" destId="{B4AE95E1-E920-41BF-B5ED-A1222D04F4FB}" srcOrd="1" destOrd="0" presId="urn:microsoft.com/office/officeart/2018/2/layout/IconVerticalSolidList"/>
    <dgm:cxn modelId="{F7D99243-A7C5-4787-BA32-67C53C648666}" type="presParOf" srcId="{897EA526-D086-4BA8-87D9-95C079810132}" destId="{896B58E6-2F10-4B86-A603-639EF2B57D21}" srcOrd="2" destOrd="0" presId="urn:microsoft.com/office/officeart/2018/2/layout/IconVerticalSolidList"/>
    <dgm:cxn modelId="{56B2A606-580E-4D52-84C9-96DCA8E19518}" type="presParOf" srcId="{897EA526-D086-4BA8-87D9-95C079810132}" destId="{80906E26-CC8E-4F60-9532-7A6D00581E03}" srcOrd="3" destOrd="0" presId="urn:microsoft.com/office/officeart/2018/2/layout/IconVerticalSolidList"/>
    <dgm:cxn modelId="{159C114F-5E57-49EE-ACDE-BE962FCC39CD}" type="presParOf" srcId="{7AB689C7-8025-4C8C-9BA5-BA27F493F67A}" destId="{CAD308B1-8DA1-4748-8742-37110883E93A}" srcOrd="3" destOrd="0" presId="urn:microsoft.com/office/officeart/2018/2/layout/IconVerticalSolidList"/>
    <dgm:cxn modelId="{9140B905-C90C-4E2B-8B8A-C74E1112B1F5}" type="presParOf" srcId="{7AB689C7-8025-4C8C-9BA5-BA27F493F67A}" destId="{E580F015-EF31-489A-8F41-BD0ECAAAC533}" srcOrd="4" destOrd="0" presId="urn:microsoft.com/office/officeart/2018/2/layout/IconVerticalSolidList"/>
    <dgm:cxn modelId="{85978FEC-CFBF-4EC0-A408-FCA64DC2B499}" type="presParOf" srcId="{E580F015-EF31-489A-8F41-BD0ECAAAC533}" destId="{377847C4-E45E-4AD8-9027-176810FD9988}" srcOrd="0" destOrd="0" presId="urn:microsoft.com/office/officeart/2018/2/layout/IconVerticalSolidList"/>
    <dgm:cxn modelId="{E367C6FA-65FC-42FA-8AD8-2FC9BC34F8F3}" type="presParOf" srcId="{E580F015-EF31-489A-8F41-BD0ECAAAC533}" destId="{A9CB2F4D-E1AF-4CBB-A03C-022B2D197F37}" srcOrd="1" destOrd="0" presId="urn:microsoft.com/office/officeart/2018/2/layout/IconVerticalSolidList"/>
    <dgm:cxn modelId="{7AD049BD-4EA8-472B-8932-87A8FB9CB67F}" type="presParOf" srcId="{E580F015-EF31-489A-8F41-BD0ECAAAC533}" destId="{82F4D3E0-A667-4687-AA5D-27735699348F}" srcOrd="2" destOrd="0" presId="urn:microsoft.com/office/officeart/2018/2/layout/IconVerticalSolidList"/>
    <dgm:cxn modelId="{0FE91D05-A07D-4947-AED1-714ED228B189}" type="presParOf" srcId="{E580F015-EF31-489A-8F41-BD0ECAAAC533}" destId="{A0737C9F-3AD3-4AFC-8727-92BCF8F3E8F3}"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EE6C86E-40B2-4ADA-B959-AC0FAB33F621}"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5F9F0607-3DB9-4BF5-8C82-7CEC8D368ABD}">
      <dgm:prSet/>
      <dgm:spPr/>
      <dgm:t>
        <a:bodyPr/>
        <a:lstStyle/>
        <a:p>
          <a:r>
            <a:rPr lang="en-IN"/>
            <a:t>The accuracy scores of the three models are visualized using a bar plot to compare their performance.</a:t>
          </a:r>
          <a:endParaRPr lang="en-US"/>
        </a:p>
      </dgm:t>
    </dgm:pt>
    <dgm:pt modelId="{7C8C5FF7-2CC6-4E6C-BD8B-2A80D1534FCE}" type="parTrans" cxnId="{86D3A648-483B-4868-BBDB-36F0C95DE575}">
      <dgm:prSet/>
      <dgm:spPr/>
      <dgm:t>
        <a:bodyPr/>
        <a:lstStyle/>
        <a:p>
          <a:endParaRPr lang="en-US"/>
        </a:p>
      </dgm:t>
    </dgm:pt>
    <dgm:pt modelId="{4BB502F1-FED3-4626-BA24-5ACAF3DB5B0D}" type="sibTrans" cxnId="{86D3A648-483B-4868-BBDB-36F0C95DE575}">
      <dgm:prSet/>
      <dgm:spPr/>
      <dgm:t>
        <a:bodyPr/>
        <a:lstStyle/>
        <a:p>
          <a:endParaRPr lang="en-US"/>
        </a:p>
      </dgm:t>
    </dgm:pt>
    <dgm:pt modelId="{D5B9F5D4-104E-4C27-A1F4-23CC6A6835DD}">
      <dgm:prSet/>
      <dgm:spPr/>
      <dgm:t>
        <a:bodyPr/>
        <a:lstStyle/>
        <a:p>
          <a:r>
            <a:rPr lang="en-IN"/>
            <a:t>This visualization helps identify the best-performing model among the selected ones.</a:t>
          </a:r>
          <a:endParaRPr lang="en-US"/>
        </a:p>
      </dgm:t>
    </dgm:pt>
    <dgm:pt modelId="{D2C0DD91-1727-466B-B7CD-DD0931E49E2E}" type="parTrans" cxnId="{757D72C5-41AC-423A-9792-8620AF3513EA}">
      <dgm:prSet/>
      <dgm:spPr/>
      <dgm:t>
        <a:bodyPr/>
        <a:lstStyle/>
        <a:p>
          <a:endParaRPr lang="en-US"/>
        </a:p>
      </dgm:t>
    </dgm:pt>
    <dgm:pt modelId="{CFBAF1AC-AB7B-4B9F-8EB8-EE9CB0180F8F}" type="sibTrans" cxnId="{757D72C5-41AC-423A-9792-8620AF3513EA}">
      <dgm:prSet/>
      <dgm:spPr/>
      <dgm:t>
        <a:bodyPr/>
        <a:lstStyle/>
        <a:p>
          <a:endParaRPr lang="en-US"/>
        </a:p>
      </dgm:t>
    </dgm:pt>
    <dgm:pt modelId="{477E6828-3894-4879-8ADA-91923034FF4D}" type="pres">
      <dgm:prSet presAssocID="{3EE6C86E-40B2-4ADA-B959-AC0FAB33F621}" presName="root" presStyleCnt="0">
        <dgm:presLayoutVars>
          <dgm:dir/>
          <dgm:resizeHandles val="exact"/>
        </dgm:presLayoutVars>
      </dgm:prSet>
      <dgm:spPr/>
    </dgm:pt>
    <dgm:pt modelId="{EC37DFD0-7C62-4675-9534-ECBBBDC4E47E}" type="pres">
      <dgm:prSet presAssocID="{5F9F0607-3DB9-4BF5-8C82-7CEC8D368ABD}" presName="compNode" presStyleCnt="0"/>
      <dgm:spPr/>
    </dgm:pt>
    <dgm:pt modelId="{3A03685E-7680-40FE-9962-643B6C6E9F74}" type="pres">
      <dgm:prSet presAssocID="{5F9F0607-3DB9-4BF5-8C82-7CEC8D368ABD}" presName="bgRect" presStyleLbl="bgShp" presStyleIdx="0" presStyleCnt="2"/>
      <dgm:spPr/>
    </dgm:pt>
    <dgm:pt modelId="{7C557697-E10E-48E9-BB62-EE222307FB69}" type="pres">
      <dgm:prSet presAssocID="{5F9F0607-3DB9-4BF5-8C82-7CEC8D368ABD}"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C11E361D-C2C8-45F6-9C48-8D6496B6B463}" type="pres">
      <dgm:prSet presAssocID="{5F9F0607-3DB9-4BF5-8C82-7CEC8D368ABD}" presName="spaceRect" presStyleCnt="0"/>
      <dgm:spPr/>
    </dgm:pt>
    <dgm:pt modelId="{BC0F8EDE-AAB4-4A3A-A29E-B0D74F995A3D}" type="pres">
      <dgm:prSet presAssocID="{5F9F0607-3DB9-4BF5-8C82-7CEC8D368ABD}" presName="parTx" presStyleLbl="revTx" presStyleIdx="0" presStyleCnt="2">
        <dgm:presLayoutVars>
          <dgm:chMax val="0"/>
          <dgm:chPref val="0"/>
        </dgm:presLayoutVars>
      </dgm:prSet>
      <dgm:spPr/>
    </dgm:pt>
    <dgm:pt modelId="{D687EDA4-EC66-42B3-BA69-08499E18E308}" type="pres">
      <dgm:prSet presAssocID="{4BB502F1-FED3-4626-BA24-5ACAF3DB5B0D}" presName="sibTrans" presStyleCnt="0"/>
      <dgm:spPr/>
    </dgm:pt>
    <dgm:pt modelId="{F8B20C86-3165-4B80-8353-950D9DDEC65B}" type="pres">
      <dgm:prSet presAssocID="{D5B9F5D4-104E-4C27-A1F4-23CC6A6835DD}" presName="compNode" presStyleCnt="0"/>
      <dgm:spPr/>
    </dgm:pt>
    <dgm:pt modelId="{4734F354-A530-467A-984A-8640738CD23B}" type="pres">
      <dgm:prSet presAssocID="{D5B9F5D4-104E-4C27-A1F4-23CC6A6835DD}" presName="bgRect" presStyleLbl="bgShp" presStyleIdx="1" presStyleCnt="2"/>
      <dgm:spPr/>
    </dgm:pt>
    <dgm:pt modelId="{2F0992C4-05B7-4C94-98F5-DB337014F331}" type="pres">
      <dgm:prSet presAssocID="{D5B9F5D4-104E-4C27-A1F4-23CC6A6835D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orkflow"/>
        </a:ext>
      </dgm:extLst>
    </dgm:pt>
    <dgm:pt modelId="{DE3308EC-CCCB-4B33-8E13-8659D78F942B}" type="pres">
      <dgm:prSet presAssocID="{D5B9F5D4-104E-4C27-A1F4-23CC6A6835DD}" presName="spaceRect" presStyleCnt="0"/>
      <dgm:spPr/>
    </dgm:pt>
    <dgm:pt modelId="{4D411EEE-13B3-45DA-873C-119F25001A46}" type="pres">
      <dgm:prSet presAssocID="{D5B9F5D4-104E-4C27-A1F4-23CC6A6835DD}" presName="parTx" presStyleLbl="revTx" presStyleIdx="1" presStyleCnt="2">
        <dgm:presLayoutVars>
          <dgm:chMax val="0"/>
          <dgm:chPref val="0"/>
        </dgm:presLayoutVars>
      </dgm:prSet>
      <dgm:spPr/>
    </dgm:pt>
  </dgm:ptLst>
  <dgm:cxnLst>
    <dgm:cxn modelId="{15AD1D23-8032-495B-9DFA-284DA5DDBFAE}" type="presOf" srcId="{3EE6C86E-40B2-4ADA-B959-AC0FAB33F621}" destId="{477E6828-3894-4879-8ADA-91923034FF4D}" srcOrd="0" destOrd="0" presId="urn:microsoft.com/office/officeart/2018/2/layout/IconVerticalSolidList"/>
    <dgm:cxn modelId="{D36DBC45-6286-495F-8716-3C610132F2F2}" type="presOf" srcId="{D5B9F5D4-104E-4C27-A1F4-23CC6A6835DD}" destId="{4D411EEE-13B3-45DA-873C-119F25001A46}" srcOrd="0" destOrd="0" presId="urn:microsoft.com/office/officeart/2018/2/layout/IconVerticalSolidList"/>
    <dgm:cxn modelId="{86D3A648-483B-4868-BBDB-36F0C95DE575}" srcId="{3EE6C86E-40B2-4ADA-B959-AC0FAB33F621}" destId="{5F9F0607-3DB9-4BF5-8C82-7CEC8D368ABD}" srcOrd="0" destOrd="0" parTransId="{7C8C5FF7-2CC6-4E6C-BD8B-2A80D1534FCE}" sibTransId="{4BB502F1-FED3-4626-BA24-5ACAF3DB5B0D}"/>
    <dgm:cxn modelId="{801FBD94-FD24-4855-865B-B5303FEDE507}" type="presOf" srcId="{5F9F0607-3DB9-4BF5-8C82-7CEC8D368ABD}" destId="{BC0F8EDE-AAB4-4A3A-A29E-B0D74F995A3D}" srcOrd="0" destOrd="0" presId="urn:microsoft.com/office/officeart/2018/2/layout/IconVerticalSolidList"/>
    <dgm:cxn modelId="{757D72C5-41AC-423A-9792-8620AF3513EA}" srcId="{3EE6C86E-40B2-4ADA-B959-AC0FAB33F621}" destId="{D5B9F5D4-104E-4C27-A1F4-23CC6A6835DD}" srcOrd="1" destOrd="0" parTransId="{D2C0DD91-1727-466B-B7CD-DD0931E49E2E}" sibTransId="{CFBAF1AC-AB7B-4B9F-8EB8-EE9CB0180F8F}"/>
    <dgm:cxn modelId="{DEFA5F78-0029-4E89-BBE5-11F26F5E3988}" type="presParOf" srcId="{477E6828-3894-4879-8ADA-91923034FF4D}" destId="{EC37DFD0-7C62-4675-9534-ECBBBDC4E47E}" srcOrd="0" destOrd="0" presId="urn:microsoft.com/office/officeart/2018/2/layout/IconVerticalSolidList"/>
    <dgm:cxn modelId="{2DC656E1-4947-4971-982F-2F929B01D0E8}" type="presParOf" srcId="{EC37DFD0-7C62-4675-9534-ECBBBDC4E47E}" destId="{3A03685E-7680-40FE-9962-643B6C6E9F74}" srcOrd="0" destOrd="0" presId="urn:microsoft.com/office/officeart/2018/2/layout/IconVerticalSolidList"/>
    <dgm:cxn modelId="{8F1B18E3-9BC1-4BF0-BDFC-B3D8CB2D2A37}" type="presParOf" srcId="{EC37DFD0-7C62-4675-9534-ECBBBDC4E47E}" destId="{7C557697-E10E-48E9-BB62-EE222307FB69}" srcOrd="1" destOrd="0" presId="urn:microsoft.com/office/officeart/2018/2/layout/IconVerticalSolidList"/>
    <dgm:cxn modelId="{B32C4622-2F4E-4E18-B84F-A6E80310A73F}" type="presParOf" srcId="{EC37DFD0-7C62-4675-9534-ECBBBDC4E47E}" destId="{C11E361D-C2C8-45F6-9C48-8D6496B6B463}" srcOrd="2" destOrd="0" presId="urn:microsoft.com/office/officeart/2018/2/layout/IconVerticalSolidList"/>
    <dgm:cxn modelId="{71F20480-333D-447E-B4BC-C623346124E7}" type="presParOf" srcId="{EC37DFD0-7C62-4675-9534-ECBBBDC4E47E}" destId="{BC0F8EDE-AAB4-4A3A-A29E-B0D74F995A3D}" srcOrd="3" destOrd="0" presId="urn:microsoft.com/office/officeart/2018/2/layout/IconVerticalSolidList"/>
    <dgm:cxn modelId="{686C0A8F-A65C-4EDE-9306-DD36276ECF78}" type="presParOf" srcId="{477E6828-3894-4879-8ADA-91923034FF4D}" destId="{D687EDA4-EC66-42B3-BA69-08499E18E308}" srcOrd="1" destOrd="0" presId="urn:microsoft.com/office/officeart/2018/2/layout/IconVerticalSolidList"/>
    <dgm:cxn modelId="{4E2EC1D3-A8E9-4C93-BE35-B0160FD90861}" type="presParOf" srcId="{477E6828-3894-4879-8ADA-91923034FF4D}" destId="{F8B20C86-3165-4B80-8353-950D9DDEC65B}" srcOrd="2" destOrd="0" presId="urn:microsoft.com/office/officeart/2018/2/layout/IconVerticalSolidList"/>
    <dgm:cxn modelId="{0315E31A-825D-481C-9D17-61C8E43DE7B3}" type="presParOf" srcId="{F8B20C86-3165-4B80-8353-950D9DDEC65B}" destId="{4734F354-A530-467A-984A-8640738CD23B}" srcOrd="0" destOrd="0" presId="urn:microsoft.com/office/officeart/2018/2/layout/IconVerticalSolidList"/>
    <dgm:cxn modelId="{E885ED10-5663-4799-9D4B-351AE9B75CC7}" type="presParOf" srcId="{F8B20C86-3165-4B80-8353-950D9DDEC65B}" destId="{2F0992C4-05B7-4C94-98F5-DB337014F331}" srcOrd="1" destOrd="0" presId="urn:microsoft.com/office/officeart/2018/2/layout/IconVerticalSolidList"/>
    <dgm:cxn modelId="{60F4603B-BEA7-4848-BDF3-6A77452763DA}" type="presParOf" srcId="{F8B20C86-3165-4B80-8353-950D9DDEC65B}" destId="{DE3308EC-CCCB-4B33-8E13-8659D78F942B}" srcOrd="2" destOrd="0" presId="urn:microsoft.com/office/officeart/2018/2/layout/IconVerticalSolidList"/>
    <dgm:cxn modelId="{56ADFE10-ED1D-41FD-88E7-8B24A9546C57}" type="presParOf" srcId="{F8B20C86-3165-4B80-8353-950D9DDEC65B}" destId="{4D411EEE-13B3-45DA-873C-119F25001A4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63014F3-2D3B-4955-8BA8-01D1CA728FA0}"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B3A29802-0189-4173-9376-E66F4B47B2B1}">
      <dgm:prSet/>
      <dgm:spPr/>
      <dgm:t>
        <a:bodyPr/>
        <a:lstStyle/>
        <a:p>
          <a:r>
            <a:rPr lang="en-IN"/>
            <a:t>Hyperparameter tuning is performed to optimize the performance of Logistic Regression and Random Forest models.</a:t>
          </a:r>
          <a:endParaRPr lang="en-US"/>
        </a:p>
      </dgm:t>
    </dgm:pt>
    <dgm:pt modelId="{7384B873-790A-42E3-A16B-DA476A399CC5}" type="parTrans" cxnId="{56DBCE16-4050-4F4C-812C-85354BAD34A5}">
      <dgm:prSet/>
      <dgm:spPr/>
      <dgm:t>
        <a:bodyPr/>
        <a:lstStyle/>
        <a:p>
          <a:endParaRPr lang="en-US"/>
        </a:p>
      </dgm:t>
    </dgm:pt>
    <dgm:pt modelId="{A0CF8D67-CE25-4AB6-9A0D-8ADA5C889EC6}" type="sibTrans" cxnId="{56DBCE16-4050-4F4C-812C-85354BAD34A5}">
      <dgm:prSet/>
      <dgm:spPr/>
      <dgm:t>
        <a:bodyPr/>
        <a:lstStyle/>
        <a:p>
          <a:endParaRPr lang="en-US"/>
        </a:p>
      </dgm:t>
    </dgm:pt>
    <dgm:pt modelId="{C0DE752F-044E-4741-8513-579E5E0198D5}">
      <dgm:prSet/>
      <dgm:spPr/>
      <dgm:t>
        <a:bodyPr/>
        <a:lstStyle/>
        <a:p>
          <a:r>
            <a:rPr lang="en-IN"/>
            <a:t>For Logistic Regression, a grid search is conducted over a predefined grid of hyperparameters (log_reg_grid) using cross-validation.</a:t>
          </a:r>
          <a:endParaRPr lang="en-US"/>
        </a:p>
      </dgm:t>
    </dgm:pt>
    <dgm:pt modelId="{D4BC4DFA-655B-4D01-B8AF-F3077B929422}" type="parTrans" cxnId="{43D7E7E1-FDD5-4584-9F8C-502AF27353A0}">
      <dgm:prSet/>
      <dgm:spPr/>
      <dgm:t>
        <a:bodyPr/>
        <a:lstStyle/>
        <a:p>
          <a:endParaRPr lang="en-US"/>
        </a:p>
      </dgm:t>
    </dgm:pt>
    <dgm:pt modelId="{663178CD-975A-44B6-90C6-4E3348D15206}" type="sibTrans" cxnId="{43D7E7E1-FDD5-4584-9F8C-502AF27353A0}">
      <dgm:prSet/>
      <dgm:spPr/>
      <dgm:t>
        <a:bodyPr/>
        <a:lstStyle/>
        <a:p>
          <a:endParaRPr lang="en-US"/>
        </a:p>
      </dgm:t>
    </dgm:pt>
    <dgm:pt modelId="{12773516-5187-4F40-9BE5-4C44CC752787}">
      <dgm:prSet/>
      <dgm:spPr/>
      <dgm:t>
        <a:bodyPr/>
        <a:lstStyle/>
        <a:p>
          <a:r>
            <a:rPr lang="en-IN"/>
            <a:t>For Random Forest, a randomized search is performed over a predefined grid of hyperparameters (rf_grid) using cross-validation.</a:t>
          </a:r>
          <a:endParaRPr lang="en-US"/>
        </a:p>
      </dgm:t>
    </dgm:pt>
    <dgm:pt modelId="{1AAD49EB-9A10-4FF8-8CE5-67C282E774E3}" type="parTrans" cxnId="{CFA5FA54-8580-42FA-B264-48217FE7495D}">
      <dgm:prSet/>
      <dgm:spPr/>
      <dgm:t>
        <a:bodyPr/>
        <a:lstStyle/>
        <a:p>
          <a:endParaRPr lang="en-US"/>
        </a:p>
      </dgm:t>
    </dgm:pt>
    <dgm:pt modelId="{F8E48355-1632-4A24-BAED-10F1E15C9D9D}" type="sibTrans" cxnId="{CFA5FA54-8580-42FA-B264-48217FE7495D}">
      <dgm:prSet/>
      <dgm:spPr/>
      <dgm:t>
        <a:bodyPr/>
        <a:lstStyle/>
        <a:p>
          <a:endParaRPr lang="en-US"/>
        </a:p>
      </dgm:t>
    </dgm:pt>
    <dgm:pt modelId="{DF5EE5B9-49FB-4591-926F-773E4CC2F168}">
      <dgm:prSet/>
      <dgm:spPr/>
      <dgm:t>
        <a:bodyPr/>
        <a:lstStyle/>
        <a:p>
          <a:r>
            <a:rPr lang="en-IN"/>
            <a:t>The best hyperparameters for each model are identified, and new models are instantiated with these optimized hyperparameters.</a:t>
          </a:r>
          <a:endParaRPr lang="en-US"/>
        </a:p>
      </dgm:t>
    </dgm:pt>
    <dgm:pt modelId="{C05B95CC-2AA2-4130-B253-E16E7053D915}" type="parTrans" cxnId="{D9C1D9C9-6761-486E-84B1-7A7DCC2D156D}">
      <dgm:prSet/>
      <dgm:spPr/>
      <dgm:t>
        <a:bodyPr/>
        <a:lstStyle/>
        <a:p>
          <a:endParaRPr lang="en-US"/>
        </a:p>
      </dgm:t>
    </dgm:pt>
    <dgm:pt modelId="{506E6D9E-7536-4EB5-9F43-70CDFDA7BDA5}" type="sibTrans" cxnId="{D9C1D9C9-6761-486E-84B1-7A7DCC2D156D}">
      <dgm:prSet/>
      <dgm:spPr/>
      <dgm:t>
        <a:bodyPr/>
        <a:lstStyle/>
        <a:p>
          <a:endParaRPr lang="en-US"/>
        </a:p>
      </dgm:t>
    </dgm:pt>
    <dgm:pt modelId="{D58609BD-4D5A-47C1-8DAC-7F2295B91804}" type="pres">
      <dgm:prSet presAssocID="{363014F3-2D3B-4955-8BA8-01D1CA728FA0}" presName="root" presStyleCnt="0">
        <dgm:presLayoutVars>
          <dgm:dir/>
          <dgm:resizeHandles val="exact"/>
        </dgm:presLayoutVars>
      </dgm:prSet>
      <dgm:spPr/>
    </dgm:pt>
    <dgm:pt modelId="{9D137BAC-4187-402A-8F59-5E40FFC7C876}" type="pres">
      <dgm:prSet presAssocID="{B3A29802-0189-4173-9376-E66F4B47B2B1}" presName="compNode" presStyleCnt="0"/>
      <dgm:spPr/>
    </dgm:pt>
    <dgm:pt modelId="{85FED663-A095-4B9F-A26D-9FB56F376853}" type="pres">
      <dgm:prSet presAssocID="{B3A29802-0189-4173-9376-E66F4B47B2B1}" presName="bgRect" presStyleLbl="bgShp" presStyleIdx="0" presStyleCnt="4"/>
      <dgm:spPr/>
    </dgm:pt>
    <dgm:pt modelId="{C71FB749-DB97-4BF5-8BB6-ADE6062BF02F}" type="pres">
      <dgm:prSet presAssocID="{B3A29802-0189-4173-9376-E66F4B47B2B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FD72F1B5-C79E-4E61-9E00-40F75B904426}" type="pres">
      <dgm:prSet presAssocID="{B3A29802-0189-4173-9376-E66F4B47B2B1}" presName="spaceRect" presStyleCnt="0"/>
      <dgm:spPr/>
    </dgm:pt>
    <dgm:pt modelId="{7704DEB0-A974-43B9-8388-51CCB7D4240D}" type="pres">
      <dgm:prSet presAssocID="{B3A29802-0189-4173-9376-E66F4B47B2B1}" presName="parTx" presStyleLbl="revTx" presStyleIdx="0" presStyleCnt="4">
        <dgm:presLayoutVars>
          <dgm:chMax val="0"/>
          <dgm:chPref val="0"/>
        </dgm:presLayoutVars>
      </dgm:prSet>
      <dgm:spPr/>
    </dgm:pt>
    <dgm:pt modelId="{A355344A-EB2E-4CF5-BEEE-D38A66DD9AC0}" type="pres">
      <dgm:prSet presAssocID="{A0CF8D67-CE25-4AB6-9A0D-8ADA5C889EC6}" presName="sibTrans" presStyleCnt="0"/>
      <dgm:spPr/>
    </dgm:pt>
    <dgm:pt modelId="{91AD0290-A2D5-46C7-861D-7E33AA45C8C6}" type="pres">
      <dgm:prSet presAssocID="{C0DE752F-044E-4741-8513-579E5E0198D5}" presName="compNode" presStyleCnt="0"/>
      <dgm:spPr/>
    </dgm:pt>
    <dgm:pt modelId="{4E90C363-7F4C-4F90-9343-C2044F12D6D3}" type="pres">
      <dgm:prSet presAssocID="{C0DE752F-044E-4741-8513-579E5E0198D5}" presName="bgRect" presStyleLbl="bgShp" presStyleIdx="1" presStyleCnt="4"/>
      <dgm:spPr/>
    </dgm:pt>
    <dgm:pt modelId="{FEBB7806-5533-428E-A78A-DBEB6812AC5C}" type="pres">
      <dgm:prSet presAssocID="{C0DE752F-044E-4741-8513-579E5E0198D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able"/>
        </a:ext>
      </dgm:extLst>
    </dgm:pt>
    <dgm:pt modelId="{48B810C1-556B-4C21-B1A6-987092E2A4B4}" type="pres">
      <dgm:prSet presAssocID="{C0DE752F-044E-4741-8513-579E5E0198D5}" presName="spaceRect" presStyleCnt="0"/>
      <dgm:spPr/>
    </dgm:pt>
    <dgm:pt modelId="{00BE83FC-5011-48AB-A85E-C48F4999E6D3}" type="pres">
      <dgm:prSet presAssocID="{C0DE752F-044E-4741-8513-579E5E0198D5}" presName="parTx" presStyleLbl="revTx" presStyleIdx="1" presStyleCnt="4">
        <dgm:presLayoutVars>
          <dgm:chMax val="0"/>
          <dgm:chPref val="0"/>
        </dgm:presLayoutVars>
      </dgm:prSet>
      <dgm:spPr/>
    </dgm:pt>
    <dgm:pt modelId="{BF7A9474-CDEE-4472-A0F3-9C4063073C77}" type="pres">
      <dgm:prSet presAssocID="{663178CD-975A-44B6-90C6-4E3348D15206}" presName="sibTrans" presStyleCnt="0"/>
      <dgm:spPr/>
    </dgm:pt>
    <dgm:pt modelId="{3E018042-4F99-410F-B92B-3458E63F6090}" type="pres">
      <dgm:prSet presAssocID="{12773516-5187-4F40-9BE5-4C44CC752787}" presName="compNode" presStyleCnt="0"/>
      <dgm:spPr/>
    </dgm:pt>
    <dgm:pt modelId="{800924F2-0915-4FFD-A8C8-094B8FC9ABF7}" type="pres">
      <dgm:prSet presAssocID="{12773516-5187-4F40-9BE5-4C44CC752787}" presName="bgRect" presStyleLbl="bgShp" presStyleIdx="2" presStyleCnt="4"/>
      <dgm:spPr/>
    </dgm:pt>
    <dgm:pt modelId="{F08C1A12-2222-4015-A576-99A9B3A06063}" type="pres">
      <dgm:prSet presAssocID="{12773516-5187-4F40-9BE5-4C44CC752787}"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orest scene"/>
        </a:ext>
      </dgm:extLst>
    </dgm:pt>
    <dgm:pt modelId="{535CDE71-FF4E-4E46-A94B-E356A1299F31}" type="pres">
      <dgm:prSet presAssocID="{12773516-5187-4F40-9BE5-4C44CC752787}" presName="spaceRect" presStyleCnt="0"/>
      <dgm:spPr/>
    </dgm:pt>
    <dgm:pt modelId="{F689321B-61F1-45E5-87E0-71CD6408A800}" type="pres">
      <dgm:prSet presAssocID="{12773516-5187-4F40-9BE5-4C44CC752787}" presName="parTx" presStyleLbl="revTx" presStyleIdx="2" presStyleCnt="4">
        <dgm:presLayoutVars>
          <dgm:chMax val="0"/>
          <dgm:chPref val="0"/>
        </dgm:presLayoutVars>
      </dgm:prSet>
      <dgm:spPr/>
    </dgm:pt>
    <dgm:pt modelId="{79C8D61F-A965-4621-826C-D874FC62E3DA}" type="pres">
      <dgm:prSet presAssocID="{F8E48355-1632-4A24-BAED-10F1E15C9D9D}" presName="sibTrans" presStyleCnt="0"/>
      <dgm:spPr/>
    </dgm:pt>
    <dgm:pt modelId="{55035681-48AD-4DA8-93B0-E06599D161E6}" type="pres">
      <dgm:prSet presAssocID="{DF5EE5B9-49FB-4591-926F-773E4CC2F168}" presName="compNode" presStyleCnt="0"/>
      <dgm:spPr/>
    </dgm:pt>
    <dgm:pt modelId="{2EF9843E-0523-4ED6-BA5C-11E7B44E5ADF}" type="pres">
      <dgm:prSet presAssocID="{DF5EE5B9-49FB-4591-926F-773E4CC2F168}" presName="bgRect" presStyleLbl="bgShp" presStyleIdx="3" presStyleCnt="4"/>
      <dgm:spPr/>
    </dgm:pt>
    <dgm:pt modelId="{F5071A2E-1D10-4EED-ABA2-7EED31CB8A05}" type="pres">
      <dgm:prSet presAssocID="{DF5EE5B9-49FB-4591-926F-773E4CC2F16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lter"/>
        </a:ext>
      </dgm:extLst>
    </dgm:pt>
    <dgm:pt modelId="{0E82A056-E695-49F8-8EC5-040EA4AE5216}" type="pres">
      <dgm:prSet presAssocID="{DF5EE5B9-49FB-4591-926F-773E4CC2F168}" presName="spaceRect" presStyleCnt="0"/>
      <dgm:spPr/>
    </dgm:pt>
    <dgm:pt modelId="{EBBA1520-03DB-46D2-A7A7-AC727E4CB016}" type="pres">
      <dgm:prSet presAssocID="{DF5EE5B9-49FB-4591-926F-773E4CC2F168}" presName="parTx" presStyleLbl="revTx" presStyleIdx="3" presStyleCnt="4">
        <dgm:presLayoutVars>
          <dgm:chMax val="0"/>
          <dgm:chPref val="0"/>
        </dgm:presLayoutVars>
      </dgm:prSet>
      <dgm:spPr/>
    </dgm:pt>
  </dgm:ptLst>
  <dgm:cxnLst>
    <dgm:cxn modelId="{56DBCE16-4050-4F4C-812C-85354BAD34A5}" srcId="{363014F3-2D3B-4955-8BA8-01D1CA728FA0}" destId="{B3A29802-0189-4173-9376-E66F4B47B2B1}" srcOrd="0" destOrd="0" parTransId="{7384B873-790A-42E3-A16B-DA476A399CC5}" sibTransId="{A0CF8D67-CE25-4AB6-9A0D-8ADA5C889EC6}"/>
    <dgm:cxn modelId="{3B1AAE2A-C2E6-4E6E-B3AF-B1512E3CD0B0}" type="presOf" srcId="{C0DE752F-044E-4741-8513-579E5E0198D5}" destId="{00BE83FC-5011-48AB-A85E-C48F4999E6D3}" srcOrd="0" destOrd="0" presId="urn:microsoft.com/office/officeart/2018/2/layout/IconVerticalSolidList"/>
    <dgm:cxn modelId="{7BEF9270-1212-48DF-95CE-EFA2A49B79E0}" type="presOf" srcId="{363014F3-2D3B-4955-8BA8-01D1CA728FA0}" destId="{D58609BD-4D5A-47C1-8DAC-7F2295B91804}" srcOrd="0" destOrd="0" presId="urn:microsoft.com/office/officeart/2018/2/layout/IconVerticalSolidList"/>
    <dgm:cxn modelId="{CFA5FA54-8580-42FA-B264-48217FE7495D}" srcId="{363014F3-2D3B-4955-8BA8-01D1CA728FA0}" destId="{12773516-5187-4F40-9BE5-4C44CC752787}" srcOrd="2" destOrd="0" parTransId="{1AAD49EB-9A10-4FF8-8CE5-67C282E774E3}" sibTransId="{F8E48355-1632-4A24-BAED-10F1E15C9D9D}"/>
    <dgm:cxn modelId="{641ACCA7-7034-4253-AFED-C1D653FF4B54}" type="presOf" srcId="{12773516-5187-4F40-9BE5-4C44CC752787}" destId="{F689321B-61F1-45E5-87E0-71CD6408A800}" srcOrd="0" destOrd="0" presId="urn:microsoft.com/office/officeart/2018/2/layout/IconVerticalSolidList"/>
    <dgm:cxn modelId="{EC73DEC5-4704-4C85-99A7-F8E71B7267A3}" type="presOf" srcId="{B3A29802-0189-4173-9376-E66F4B47B2B1}" destId="{7704DEB0-A974-43B9-8388-51CCB7D4240D}" srcOrd="0" destOrd="0" presId="urn:microsoft.com/office/officeart/2018/2/layout/IconVerticalSolidList"/>
    <dgm:cxn modelId="{D9C1D9C9-6761-486E-84B1-7A7DCC2D156D}" srcId="{363014F3-2D3B-4955-8BA8-01D1CA728FA0}" destId="{DF5EE5B9-49FB-4591-926F-773E4CC2F168}" srcOrd="3" destOrd="0" parTransId="{C05B95CC-2AA2-4130-B253-E16E7053D915}" sibTransId="{506E6D9E-7536-4EB5-9F43-70CDFDA7BDA5}"/>
    <dgm:cxn modelId="{43D7E7E1-FDD5-4584-9F8C-502AF27353A0}" srcId="{363014F3-2D3B-4955-8BA8-01D1CA728FA0}" destId="{C0DE752F-044E-4741-8513-579E5E0198D5}" srcOrd="1" destOrd="0" parTransId="{D4BC4DFA-655B-4D01-B8AF-F3077B929422}" sibTransId="{663178CD-975A-44B6-90C6-4E3348D15206}"/>
    <dgm:cxn modelId="{B5A161F8-2B39-44BB-9C5D-0AEB4262C21A}" type="presOf" srcId="{DF5EE5B9-49FB-4591-926F-773E4CC2F168}" destId="{EBBA1520-03DB-46D2-A7A7-AC727E4CB016}" srcOrd="0" destOrd="0" presId="urn:microsoft.com/office/officeart/2018/2/layout/IconVerticalSolidList"/>
    <dgm:cxn modelId="{A979E772-F196-4A50-BFCA-D40FA448F40F}" type="presParOf" srcId="{D58609BD-4D5A-47C1-8DAC-7F2295B91804}" destId="{9D137BAC-4187-402A-8F59-5E40FFC7C876}" srcOrd="0" destOrd="0" presId="urn:microsoft.com/office/officeart/2018/2/layout/IconVerticalSolidList"/>
    <dgm:cxn modelId="{169BB718-3985-42E1-8A02-1D51B1EBB078}" type="presParOf" srcId="{9D137BAC-4187-402A-8F59-5E40FFC7C876}" destId="{85FED663-A095-4B9F-A26D-9FB56F376853}" srcOrd="0" destOrd="0" presId="urn:microsoft.com/office/officeart/2018/2/layout/IconVerticalSolidList"/>
    <dgm:cxn modelId="{A8FBC5CF-91E4-4369-A115-08FD7896B904}" type="presParOf" srcId="{9D137BAC-4187-402A-8F59-5E40FFC7C876}" destId="{C71FB749-DB97-4BF5-8BB6-ADE6062BF02F}" srcOrd="1" destOrd="0" presId="urn:microsoft.com/office/officeart/2018/2/layout/IconVerticalSolidList"/>
    <dgm:cxn modelId="{A1526D92-7EB8-41F5-AD95-07DD64FCB01D}" type="presParOf" srcId="{9D137BAC-4187-402A-8F59-5E40FFC7C876}" destId="{FD72F1B5-C79E-4E61-9E00-40F75B904426}" srcOrd="2" destOrd="0" presId="urn:microsoft.com/office/officeart/2018/2/layout/IconVerticalSolidList"/>
    <dgm:cxn modelId="{D8A2BE76-11DF-4F0E-BC18-DCBF74449A94}" type="presParOf" srcId="{9D137BAC-4187-402A-8F59-5E40FFC7C876}" destId="{7704DEB0-A974-43B9-8388-51CCB7D4240D}" srcOrd="3" destOrd="0" presId="urn:microsoft.com/office/officeart/2018/2/layout/IconVerticalSolidList"/>
    <dgm:cxn modelId="{CD3E69B5-D87F-4D6D-8516-EACB1F2BF5D8}" type="presParOf" srcId="{D58609BD-4D5A-47C1-8DAC-7F2295B91804}" destId="{A355344A-EB2E-4CF5-BEEE-D38A66DD9AC0}" srcOrd="1" destOrd="0" presId="urn:microsoft.com/office/officeart/2018/2/layout/IconVerticalSolidList"/>
    <dgm:cxn modelId="{0979D211-C02C-483E-AB21-46034E11CC24}" type="presParOf" srcId="{D58609BD-4D5A-47C1-8DAC-7F2295B91804}" destId="{91AD0290-A2D5-46C7-861D-7E33AA45C8C6}" srcOrd="2" destOrd="0" presId="urn:microsoft.com/office/officeart/2018/2/layout/IconVerticalSolidList"/>
    <dgm:cxn modelId="{220AA90C-736F-4600-AEDB-5C8E86E6570E}" type="presParOf" srcId="{91AD0290-A2D5-46C7-861D-7E33AA45C8C6}" destId="{4E90C363-7F4C-4F90-9343-C2044F12D6D3}" srcOrd="0" destOrd="0" presId="urn:microsoft.com/office/officeart/2018/2/layout/IconVerticalSolidList"/>
    <dgm:cxn modelId="{65FE6180-BBD7-4F83-BEB4-6AFF4719D0B7}" type="presParOf" srcId="{91AD0290-A2D5-46C7-861D-7E33AA45C8C6}" destId="{FEBB7806-5533-428E-A78A-DBEB6812AC5C}" srcOrd="1" destOrd="0" presId="urn:microsoft.com/office/officeart/2018/2/layout/IconVerticalSolidList"/>
    <dgm:cxn modelId="{130BD95F-C985-4D0B-8163-6503D2B93FED}" type="presParOf" srcId="{91AD0290-A2D5-46C7-861D-7E33AA45C8C6}" destId="{48B810C1-556B-4C21-B1A6-987092E2A4B4}" srcOrd="2" destOrd="0" presId="urn:microsoft.com/office/officeart/2018/2/layout/IconVerticalSolidList"/>
    <dgm:cxn modelId="{2987A06A-1293-4B03-8720-9084CF44F8A8}" type="presParOf" srcId="{91AD0290-A2D5-46C7-861D-7E33AA45C8C6}" destId="{00BE83FC-5011-48AB-A85E-C48F4999E6D3}" srcOrd="3" destOrd="0" presId="urn:microsoft.com/office/officeart/2018/2/layout/IconVerticalSolidList"/>
    <dgm:cxn modelId="{C9FFA964-CF9D-4A0C-B578-F8C1929F5FF5}" type="presParOf" srcId="{D58609BD-4D5A-47C1-8DAC-7F2295B91804}" destId="{BF7A9474-CDEE-4472-A0F3-9C4063073C77}" srcOrd="3" destOrd="0" presId="urn:microsoft.com/office/officeart/2018/2/layout/IconVerticalSolidList"/>
    <dgm:cxn modelId="{66FFA2A2-8FC9-457F-AD68-DF5D6D258ABB}" type="presParOf" srcId="{D58609BD-4D5A-47C1-8DAC-7F2295B91804}" destId="{3E018042-4F99-410F-B92B-3458E63F6090}" srcOrd="4" destOrd="0" presId="urn:microsoft.com/office/officeart/2018/2/layout/IconVerticalSolidList"/>
    <dgm:cxn modelId="{6FE88700-F0DF-4055-97E7-08B5C0C5EFA2}" type="presParOf" srcId="{3E018042-4F99-410F-B92B-3458E63F6090}" destId="{800924F2-0915-4FFD-A8C8-094B8FC9ABF7}" srcOrd="0" destOrd="0" presId="urn:microsoft.com/office/officeart/2018/2/layout/IconVerticalSolidList"/>
    <dgm:cxn modelId="{63693BC6-778F-49E2-9E67-F98AC5080A7F}" type="presParOf" srcId="{3E018042-4F99-410F-B92B-3458E63F6090}" destId="{F08C1A12-2222-4015-A576-99A9B3A06063}" srcOrd="1" destOrd="0" presId="urn:microsoft.com/office/officeart/2018/2/layout/IconVerticalSolidList"/>
    <dgm:cxn modelId="{E6F246B8-5CA3-4E20-AC91-F2FEA07D295E}" type="presParOf" srcId="{3E018042-4F99-410F-B92B-3458E63F6090}" destId="{535CDE71-FF4E-4E46-A94B-E356A1299F31}" srcOrd="2" destOrd="0" presId="urn:microsoft.com/office/officeart/2018/2/layout/IconVerticalSolidList"/>
    <dgm:cxn modelId="{C01E627D-BE05-4949-93E8-EE77C9C2A87F}" type="presParOf" srcId="{3E018042-4F99-410F-B92B-3458E63F6090}" destId="{F689321B-61F1-45E5-87E0-71CD6408A800}" srcOrd="3" destOrd="0" presId="urn:microsoft.com/office/officeart/2018/2/layout/IconVerticalSolidList"/>
    <dgm:cxn modelId="{6B94E5B3-64A0-467E-8314-0DC26D559A30}" type="presParOf" srcId="{D58609BD-4D5A-47C1-8DAC-7F2295B91804}" destId="{79C8D61F-A965-4621-826C-D874FC62E3DA}" srcOrd="5" destOrd="0" presId="urn:microsoft.com/office/officeart/2018/2/layout/IconVerticalSolidList"/>
    <dgm:cxn modelId="{39CB48CC-7F26-4C30-82CF-C2447F06950C}" type="presParOf" srcId="{D58609BD-4D5A-47C1-8DAC-7F2295B91804}" destId="{55035681-48AD-4DA8-93B0-E06599D161E6}" srcOrd="6" destOrd="0" presId="urn:microsoft.com/office/officeart/2018/2/layout/IconVerticalSolidList"/>
    <dgm:cxn modelId="{0301AAAF-C8C9-4C39-A542-A5F8E2AE6D5A}" type="presParOf" srcId="{55035681-48AD-4DA8-93B0-E06599D161E6}" destId="{2EF9843E-0523-4ED6-BA5C-11E7B44E5ADF}" srcOrd="0" destOrd="0" presId="urn:microsoft.com/office/officeart/2018/2/layout/IconVerticalSolidList"/>
    <dgm:cxn modelId="{978A59FF-3610-47EE-BD0F-CAC01DC3AD4C}" type="presParOf" srcId="{55035681-48AD-4DA8-93B0-E06599D161E6}" destId="{F5071A2E-1D10-4EED-ABA2-7EED31CB8A05}" srcOrd="1" destOrd="0" presId="urn:microsoft.com/office/officeart/2018/2/layout/IconVerticalSolidList"/>
    <dgm:cxn modelId="{759E76AA-5A81-49A0-8A67-B8ADD07220FA}" type="presParOf" srcId="{55035681-48AD-4DA8-93B0-E06599D161E6}" destId="{0E82A056-E695-49F8-8EC5-040EA4AE5216}" srcOrd="2" destOrd="0" presId="urn:microsoft.com/office/officeart/2018/2/layout/IconVerticalSolidList"/>
    <dgm:cxn modelId="{E00F18E1-3CC6-4735-A1B8-A39B853659FC}" type="presParOf" srcId="{55035681-48AD-4DA8-93B0-E06599D161E6}" destId="{EBBA1520-03DB-46D2-A7A7-AC727E4CB01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84E456C-9A36-45D0-B14F-3562517EBC1A}"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2D224226-137D-4FE5-B77C-F8E51C030F39}">
      <dgm:prSet/>
      <dgm:spPr/>
      <dgm:t>
        <a:bodyPr/>
        <a:lstStyle/>
        <a:p>
          <a:r>
            <a:rPr lang="en-IN"/>
            <a:t>New Logistic Regression (G_log) and Random Forest (R_ran) models are trained on the training data using the optimized hyperparameters.</a:t>
          </a:r>
          <a:endParaRPr lang="en-US"/>
        </a:p>
      </dgm:t>
    </dgm:pt>
    <dgm:pt modelId="{54D8B16C-B762-4166-9E9E-0FE6170FD3ED}" type="parTrans" cxnId="{9FAB5EAB-828F-4CC0-8027-2A9D97880B44}">
      <dgm:prSet/>
      <dgm:spPr/>
      <dgm:t>
        <a:bodyPr/>
        <a:lstStyle/>
        <a:p>
          <a:endParaRPr lang="en-US"/>
        </a:p>
      </dgm:t>
    </dgm:pt>
    <dgm:pt modelId="{D58F07F5-D0A5-4CB9-A001-E9878ABFB659}" type="sibTrans" cxnId="{9FAB5EAB-828F-4CC0-8027-2A9D97880B44}">
      <dgm:prSet/>
      <dgm:spPr/>
      <dgm:t>
        <a:bodyPr/>
        <a:lstStyle/>
        <a:p>
          <a:endParaRPr lang="en-US"/>
        </a:p>
      </dgm:t>
    </dgm:pt>
    <dgm:pt modelId="{5DE8D8C5-A04C-4219-8C2A-9C81B5200D3C}">
      <dgm:prSet/>
      <dgm:spPr/>
      <dgm:t>
        <a:bodyPr/>
        <a:lstStyle/>
        <a:p>
          <a:r>
            <a:rPr lang="en-IN"/>
            <a:t>The performance of these optimized models is evaluated on the testing data using accuracy score.</a:t>
          </a:r>
          <a:endParaRPr lang="en-US"/>
        </a:p>
      </dgm:t>
    </dgm:pt>
    <dgm:pt modelId="{A212420D-2D3F-4D01-ABB6-F82A656E1F90}" type="parTrans" cxnId="{3C611257-5C79-403E-9024-DEE06EE3DAA2}">
      <dgm:prSet/>
      <dgm:spPr/>
      <dgm:t>
        <a:bodyPr/>
        <a:lstStyle/>
        <a:p>
          <a:endParaRPr lang="en-US"/>
        </a:p>
      </dgm:t>
    </dgm:pt>
    <dgm:pt modelId="{FB4795BD-4252-4A48-983E-D42E70B3A476}" type="sibTrans" cxnId="{3C611257-5C79-403E-9024-DEE06EE3DAA2}">
      <dgm:prSet/>
      <dgm:spPr/>
      <dgm:t>
        <a:bodyPr/>
        <a:lstStyle/>
        <a:p>
          <a:endParaRPr lang="en-US"/>
        </a:p>
      </dgm:t>
    </dgm:pt>
    <dgm:pt modelId="{68E67F6D-A9C5-4836-823D-0DABDF44E25A}" type="pres">
      <dgm:prSet presAssocID="{984E456C-9A36-45D0-B14F-3562517EBC1A}" presName="root" presStyleCnt="0">
        <dgm:presLayoutVars>
          <dgm:dir/>
          <dgm:resizeHandles val="exact"/>
        </dgm:presLayoutVars>
      </dgm:prSet>
      <dgm:spPr/>
    </dgm:pt>
    <dgm:pt modelId="{FF780EA3-2B0C-43E8-8758-B22BFCDD2483}" type="pres">
      <dgm:prSet presAssocID="{2D224226-137D-4FE5-B77C-F8E51C030F39}" presName="compNode" presStyleCnt="0"/>
      <dgm:spPr/>
    </dgm:pt>
    <dgm:pt modelId="{148F7074-5E1E-4A95-B8D5-E26907665638}" type="pres">
      <dgm:prSet presAssocID="{2D224226-137D-4FE5-B77C-F8E51C030F39}" presName="bgRect" presStyleLbl="bgShp" presStyleIdx="0" presStyleCnt="2"/>
      <dgm:spPr/>
    </dgm:pt>
    <dgm:pt modelId="{81305674-FBC1-4F4A-88BD-DDECE5FC780D}" type="pres">
      <dgm:prSet presAssocID="{2D224226-137D-4FE5-B77C-F8E51C030F39}"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orest scene"/>
        </a:ext>
      </dgm:extLst>
    </dgm:pt>
    <dgm:pt modelId="{7440A342-214A-4EA7-B81B-63C9A70AE121}" type="pres">
      <dgm:prSet presAssocID="{2D224226-137D-4FE5-B77C-F8E51C030F39}" presName="spaceRect" presStyleCnt="0"/>
      <dgm:spPr/>
    </dgm:pt>
    <dgm:pt modelId="{C692EB12-0736-4116-A6E9-D0F9D124CCDC}" type="pres">
      <dgm:prSet presAssocID="{2D224226-137D-4FE5-B77C-F8E51C030F39}" presName="parTx" presStyleLbl="revTx" presStyleIdx="0" presStyleCnt="2">
        <dgm:presLayoutVars>
          <dgm:chMax val="0"/>
          <dgm:chPref val="0"/>
        </dgm:presLayoutVars>
      </dgm:prSet>
      <dgm:spPr/>
    </dgm:pt>
    <dgm:pt modelId="{3C51B023-0223-44BF-932F-891C93C51874}" type="pres">
      <dgm:prSet presAssocID="{D58F07F5-D0A5-4CB9-A001-E9878ABFB659}" presName="sibTrans" presStyleCnt="0"/>
      <dgm:spPr/>
    </dgm:pt>
    <dgm:pt modelId="{86F3EFCB-993A-4D50-B34B-93C14E9755FF}" type="pres">
      <dgm:prSet presAssocID="{5DE8D8C5-A04C-4219-8C2A-9C81B5200D3C}" presName="compNode" presStyleCnt="0"/>
      <dgm:spPr/>
    </dgm:pt>
    <dgm:pt modelId="{E6168DEA-8F5F-4471-937A-6457058F50FF}" type="pres">
      <dgm:prSet presAssocID="{5DE8D8C5-A04C-4219-8C2A-9C81B5200D3C}" presName="bgRect" presStyleLbl="bgShp" presStyleIdx="1" presStyleCnt="2"/>
      <dgm:spPr/>
    </dgm:pt>
    <dgm:pt modelId="{E89562B6-BEFB-4523-AC9E-7D3A0C53977A}" type="pres">
      <dgm:prSet presAssocID="{5DE8D8C5-A04C-4219-8C2A-9C81B5200D3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llseye"/>
        </a:ext>
      </dgm:extLst>
    </dgm:pt>
    <dgm:pt modelId="{BF893567-940B-4D58-8910-9C0B3C2E0088}" type="pres">
      <dgm:prSet presAssocID="{5DE8D8C5-A04C-4219-8C2A-9C81B5200D3C}" presName="spaceRect" presStyleCnt="0"/>
      <dgm:spPr/>
    </dgm:pt>
    <dgm:pt modelId="{795790E6-7A4C-49C0-A48F-AFFC4217B86C}" type="pres">
      <dgm:prSet presAssocID="{5DE8D8C5-A04C-4219-8C2A-9C81B5200D3C}" presName="parTx" presStyleLbl="revTx" presStyleIdx="1" presStyleCnt="2">
        <dgm:presLayoutVars>
          <dgm:chMax val="0"/>
          <dgm:chPref val="0"/>
        </dgm:presLayoutVars>
      </dgm:prSet>
      <dgm:spPr/>
    </dgm:pt>
  </dgm:ptLst>
  <dgm:cxnLst>
    <dgm:cxn modelId="{53649E76-A121-45B7-AA1E-24E9699852EF}" type="presOf" srcId="{2D224226-137D-4FE5-B77C-F8E51C030F39}" destId="{C692EB12-0736-4116-A6E9-D0F9D124CCDC}" srcOrd="0" destOrd="0" presId="urn:microsoft.com/office/officeart/2018/2/layout/IconVerticalSolidList"/>
    <dgm:cxn modelId="{3C611257-5C79-403E-9024-DEE06EE3DAA2}" srcId="{984E456C-9A36-45D0-B14F-3562517EBC1A}" destId="{5DE8D8C5-A04C-4219-8C2A-9C81B5200D3C}" srcOrd="1" destOrd="0" parTransId="{A212420D-2D3F-4D01-ABB6-F82A656E1F90}" sibTransId="{FB4795BD-4252-4A48-983E-D42E70B3A476}"/>
    <dgm:cxn modelId="{9FAB5EAB-828F-4CC0-8027-2A9D97880B44}" srcId="{984E456C-9A36-45D0-B14F-3562517EBC1A}" destId="{2D224226-137D-4FE5-B77C-F8E51C030F39}" srcOrd="0" destOrd="0" parTransId="{54D8B16C-B762-4166-9E9E-0FE6170FD3ED}" sibTransId="{D58F07F5-D0A5-4CB9-A001-E9878ABFB659}"/>
    <dgm:cxn modelId="{34D093B6-1A81-4C7D-BB47-A223359F1BD3}" type="presOf" srcId="{5DE8D8C5-A04C-4219-8C2A-9C81B5200D3C}" destId="{795790E6-7A4C-49C0-A48F-AFFC4217B86C}" srcOrd="0" destOrd="0" presId="urn:microsoft.com/office/officeart/2018/2/layout/IconVerticalSolidList"/>
    <dgm:cxn modelId="{F8499FF3-4489-497F-A34E-5AB9BAC9AB81}" type="presOf" srcId="{984E456C-9A36-45D0-B14F-3562517EBC1A}" destId="{68E67F6D-A9C5-4836-823D-0DABDF44E25A}" srcOrd="0" destOrd="0" presId="urn:microsoft.com/office/officeart/2018/2/layout/IconVerticalSolidList"/>
    <dgm:cxn modelId="{A2A001B5-AECA-4DDB-8F2D-7FFB1E6F5440}" type="presParOf" srcId="{68E67F6D-A9C5-4836-823D-0DABDF44E25A}" destId="{FF780EA3-2B0C-43E8-8758-B22BFCDD2483}" srcOrd="0" destOrd="0" presId="urn:microsoft.com/office/officeart/2018/2/layout/IconVerticalSolidList"/>
    <dgm:cxn modelId="{9CC481F0-3E8C-4D81-A60D-B9D10DDF2AD1}" type="presParOf" srcId="{FF780EA3-2B0C-43E8-8758-B22BFCDD2483}" destId="{148F7074-5E1E-4A95-B8D5-E26907665638}" srcOrd="0" destOrd="0" presId="urn:microsoft.com/office/officeart/2018/2/layout/IconVerticalSolidList"/>
    <dgm:cxn modelId="{0C7C8B7A-8F52-4985-A4B8-CC40FA39082B}" type="presParOf" srcId="{FF780EA3-2B0C-43E8-8758-B22BFCDD2483}" destId="{81305674-FBC1-4F4A-88BD-DDECE5FC780D}" srcOrd="1" destOrd="0" presId="urn:microsoft.com/office/officeart/2018/2/layout/IconVerticalSolidList"/>
    <dgm:cxn modelId="{A519A178-BA47-40C0-A575-AF6DFD9056CF}" type="presParOf" srcId="{FF780EA3-2B0C-43E8-8758-B22BFCDD2483}" destId="{7440A342-214A-4EA7-B81B-63C9A70AE121}" srcOrd="2" destOrd="0" presId="urn:microsoft.com/office/officeart/2018/2/layout/IconVerticalSolidList"/>
    <dgm:cxn modelId="{678B00F1-FEAD-4269-9992-EEC517402CB8}" type="presParOf" srcId="{FF780EA3-2B0C-43E8-8758-B22BFCDD2483}" destId="{C692EB12-0736-4116-A6E9-D0F9D124CCDC}" srcOrd="3" destOrd="0" presId="urn:microsoft.com/office/officeart/2018/2/layout/IconVerticalSolidList"/>
    <dgm:cxn modelId="{5890FCE9-64DC-46F4-AC14-D6D1757F4DB5}" type="presParOf" srcId="{68E67F6D-A9C5-4836-823D-0DABDF44E25A}" destId="{3C51B023-0223-44BF-932F-891C93C51874}" srcOrd="1" destOrd="0" presId="urn:microsoft.com/office/officeart/2018/2/layout/IconVerticalSolidList"/>
    <dgm:cxn modelId="{B0D56DEC-E1D4-4F3D-9A30-6CAA898DA95C}" type="presParOf" srcId="{68E67F6D-A9C5-4836-823D-0DABDF44E25A}" destId="{86F3EFCB-993A-4D50-B34B-93C14E9755FF}" srcOrd="2" destOrd="0" presId="urn:microsoft.com/office/officeart/2018/2/layout/IconVerticalSolidList"/>
    <dgm:cxn modelId="{D30B9029-DC8B-4F34-9710-454205B71676}" type="presParOf" srcId="{86F3EFCB-993A-4D50-B34B-93C14E9755FF}" destId="{E6168DEA-8F5F-4471-937A-6457058F50FF}" srcOrd="0" destOrd="0" presId="urn:microsoft.com/office/officeart/2018/2/layout/IconVerticalSolidList"/>
    <dgm:cxn modelId="{E13D3A8C-3B2F-41C0-A548-C454D36CC68A}" type="presParOf" srcId="{86F3EFCB-993A-4D50-B34B-93C14E9755FF}" destId="{E89562B6-BEFB-4523-AC9E-7D3A0C53977A}" srcOrd="1" destOrd="0" presId="urn:microsoft.com/office/officeart/2018/2/layout/IconVerticalSolidList"/>
    <dgm:cxn modelId="{E0BEDD3C-8132-4AAF-8354-AD315E144354}" type="presParOf" srcId="{86F3EFCB-993A-4D50-B34B-93C14E9755FF}" destId="{BF893567-940B-4D58-8910-9C0B3C2E0088}" srcOrd="2" destOrd="0" presId="urn:microsoft.com/office/officeart/2018/2/layout/IconVerticalSolidList"/>
    <dgm:cxn modelId="{FF131DA9-442D-4FF5-8999-BE62027A14D9}" type="presParOf" srcId="{86F3EFCB-993A-4D50-B34B-93C14E9755FF}" destId="{795790E6-7A4C-49C0-A48F-AFFC4217B86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1F5238-D56F-4E6B-AF7F-8DECA3FAF753}">
      <dsp:nvSpPr>
        <dsp:cNvPr id="0" name=""/>
        <dsp:cNvSpPr/>
      </dsp:nvSpPr>
      <dsp:spPr>
        <a:xfrm>
          <a:off x="282221" y="368029"/>
          <a:ext cx="1371985" cy="1371985"/>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4FF4489-E3B9-46AC-B38E-7BBC8C0C0F32}">
      <dsp:nvSpPr>
        <dsp:cNvPr id="0" name=""/>
        <dsp:cNvSpPr/>
      </dsp:nvSpPr>
      <dsp:spPr>
        <a:xfrm>
          <a:off x="570337" y="656145"/>
          <a:ext cx="795751" cy="7957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5660138-D42A-4013-B295-8225867A6C12}">
      <dsp:nvSpPr>
        <dsp:cNvPr id="0" name=""/>
        <dsp:cNvSpPr/>
      </dsp:nvSpPr>
      <dsp:spPr>
        <a:xfrm>
          <a:off x="1948202" y="368029"/>
          <a:ext cx="3233964" cy="1371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en-IN" sz="1800" kern="1200"/>
            <a:t>Patients provide their demographic information, lifestyle factors, medical history, and undergo diagnostic tests.</a:t>
          </a:r>
          <a:endParaRPr lang="en-US" sz="1800" kern="1200"/>
        </a:p>
      </dsp:txBody>
      <dsp:txXfrm>
        <a:off x="1948202" y="368029"/>
        <a:ext cx="3233964" cy="1371985"/>
      </dsp:txXfrm>
    </dsp:sp>
    <dsp:sp modelId="{67398123-D579-45FB-8EAF-77C4A4809DBD}">
      <dsp:nvSpPr>
        <dsp:cNvPr id="0" name=""/>
        <dsp:cNvSpPr/>
      </dsp:nvSpPr>
      <dsp:spPr>
        <a:xfrm>
          <a:off x="5745661" y="368029"/>
          <a:ext cx="1371985" cy="1371985"/>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09D74D1-4080-48A8-BBB4-459EC78DD41C}">
      <dsp:nvSpPr>
        <dsp:cNvPr id="0" name=""/>
        <dsp:cNvSpPr/>
      </dsp:nvSpPr>
      <dsp:spPr>
        <a:xfrm>
          <a:off x="6033778" y="656145"/>
          <a:ext cx="795751" cy="7957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53728B-FE42-4AE6-A690-0AEC8DD0B7F8}">
      <dsp:nvSpPr>
        <dsp:cNvPr id="0" name=""/>
        <dsp:cNvSpPr/>
      </dsp:nvSpPr>
      <dsp:spPr>
        <a:xfrm>
          <a:off x="7411643" y="368029"/>
          <a:ext cx="3233964" cy="1371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en-IN" sz="1800" kern="1200"/>
            <a:t>Healthcare Providers access patient data for diagnosis and treatment, utilizing predictive models to assess heart disease risk.</a:t>
          </a:r>
          <a:endParaRPr lang="en-US" sz="1800" kern="1200"/>
        </a:p>
      </dsp:txBody>
      <dsp:txXfrm>
        <a:off x="7411643" y="368029"/>
        <a:ext cx="3233964" cy="1371985"/>
      </dsp:txXfrm>
    </dsp:sp>
    <dsp:sp modelId="{122D75EF-DFA3-4697-B58C-1549CB3B5294}">
      <dsp:nvSpPr>
        <dsp:cNvPr id="0" name=""/>
        <dsp:cNvSpPr/>
      </dsp:nvSpPr>
      <dsp:spPr>
        <a:xfrm>
          <a:off x="282221" y="2452790"/>
          <a:ext cx="1371985" cy="1371985"/>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9458C10-9326-4536-8529-D9CBEEBD879F}">
      <dsp:nvSpPr>
        <dsp:cNvPr id="0" name=""/>
        <dsp:cNvSpPr/>
      </dsp:nvSpPr>
      <dsp:spPr>
        <a:xfrm>
          <a:off x="570337" y="2740907"/>
          <a:ext cx="795751" cy="79575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87E0353-0382-4B4B-B407-E26AA4C4C573}">
      <dsp:nvSpPr>
        <dsp:cNvPr id="0" name=""/>
        <dsp:cNvSpPr/>
      </dsp:nvSpPr>
      <dsp:spPr>
        <a:xfrm>
          <a:off x="1948202" y="2452790"/>
          <a:ext cx="3233964" cy="1371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en-IN" sz="1800" kern="1200"/>
            <a:t>Data Scientists/Analysts develop and deploy predictive models, collaborating with healthcare providers to ensure their effectiveness and usability.</a:t>
          </a:r>
          <a:endParaRPr lang="en-US" sz="1800" kern="1200"/>
        </a:p>
      </dsp:txBody>
      <dsp:txXfrm>
        <a:off x="1948202" y="2452790"/>
        <a:ext cx="3233964" cy="1371985"/>
      </dsp:txXfrm>
    </dsp:sp>
    <dsp:sp modelId="{228BE721-1C87-49B8-A904-8241CB96523B}">
      <dsp:nvSpPr>
        <dsp:cNvPr id="0" name=""/>
        <dsp:cNvSpPr/>
      </dsp:nvSpPr>
      <dsp:spPr>
        <a:xfrm>
          <a:off x="5745661" y="2452790"/>
          <a:ext cx="1371985" cy="1371985"/>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F7F1C45-A13B-4D69-8293-3D64A3F31903}">
      <dsp:nvSpPr>
        <dsp:cNvPr id="0" name=""/>
        <dsp:cNvSpPr/>
      </dsp:nvSpPr>
      <dsp:spPr>
        <a:xfrm>
          <a:off x="6033778" y="2740907"/>
          <a:ext cx="795751" cy="79575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F886757-7F7E-481B-92D8-C691D85B8698}">
      <dsp:nvSpPr>
        <dsp:cNvPr id="0" name=""/>
        <dsp:cNvSpPr/>
      </dsp:nvSpPr>
      <dsp:spPr>
        <a:xfrm>
          <a:off x="7411643" y="2452790"/>
          <a:ext cx="3233964" cy="1371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en-IN" sz="1800" kern="1200"/>
            <a:t>Healthcare Systems store and manage patient data, providing access to authorized personnel for analysis and prediction.</a:t>
          </a:r>
          <a:endParaRPr lang="en-US" sz="1800" kern="1200"/>
        </a:p>
      </dsp:txBody>
      <dsp:txXfrm>
        <a:off x="7411643" y="2452790"/>
        <a:ext cx="3233964" cy="13719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B7737F-5146-4D67-9592-4CA502ACAC75}">
      <dsp:nvSpPr>
        <dsp:cNvPr id="0" name=""/>
        <dsp:cNvSpPr/>
      </dsp:nvSpPr>
      <dsp:spPr>
        <a:xfrm>
          <a:off x="0" y="531"/>
          <a:ext cx="10515600" cy="124470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45FC61-7A84-4640-B90E-F537EA914053}">
      <dsp:nvSpPr>
        <dsp:cNvPr id="0" name=""/>
        <dsp:cNvSpPr/>
      </dsp:nvSpPr>
      <dsp:spPr>
        <a:xfrm>
          <a:off x="376522" y="280590"/>
          <a:ext cx="684586" cy="6845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7501E4E-4879-4C59-B5C8-5AB066CD8B16}">
      <dsp:nvSpPr>
        <dsp:cNvPr id="0" name=""/>
        <dsp:cNvSpPr/>
      </dsp:nvSpPr>
      <dsp:spPr>
        <a:xfrm>
          <a:off x="1437631" y="531"/>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IN" sz="2300" kern="1200"/>
            <a:t>Three different classification models are selected for evaluation: Logistic Regression, K-Nearest Neighbors (KNN), and Random Forest.</a:t>
          </a:r>
          <a:endParaRPr lang="en-US" sz="2300" kern="1200"/>
        </a:p>
      </dsp:txBody>
      <dsp:txXfrm>
        <a:off x="1437631" y="531"/>
        <a:ext cx="9077968" cy="1244702"/>
      </dsp:txXfrm>
    </dsp:sp>
    <dsp:sp modelId="{8A1C5DB9-3D4E-4991-B947-3D7882498983}">
      <dsp:nvSpPr>
        <dsp:cNvPr id="0" name=""/>
        <dsp:cNvSpPr/>
      </dsp:nvSpPr>
      <dsp:spPr>
        <a:xfrm>
          <a:off x="0" y="1556410"/>
          <a:ext cx="10515600" cy="124470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4AE95E1-E920-41BF-B5ED-A1222D04F4FB}">
      <dsp:nvSpPr>
        <dsp:cNvPr id="0" name=""/>
        <dsp:cNvSpPr/>
      </dsp:nvSpPr>
      <dsp:spPr>
        <a:xfrm>
          <a:off x="376522" y="1836468"/>
          <a:ext cx="684586" cy="6845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0906E26-CC8E-4F60-9532-7A6D00581E03}">
      <dsp:nvSpPr>
        <dsp:cNvPr id="0" name=""/>
        <dsp:cNvSpPr/>
      </dsp:nvSpPr>
      <dsp:spPr>
        <a:xfrm>
          <a:off x="1437631" y="1556410"/>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IN" sz="2300" kern="1200"/>
            <a:t>The fit_and_score() function is defined to train each model on the training data and evaluate its performance on the testing data using accuracy score.</a:t>
          </a:r>
          <a:endParaRPr lang="en-US" sz="2300" kern="1200"/>
        </a:p>
      </dsp:txBody>
      <dsp:txXfrm>
        <a:off x="1437631" y="1556410"/>
        <a:ext cx="9077968" cy="1244702"/>
      </dsp:txXfrm>
    </dsp:sp>
    <dsp:sp modelId="{377847C4-E45E-4AD8-9027-176810FD9988}">
      <dsp:nvSpPr>
        <dsp:cNvPr id="0" name=""/>
        <dsp:cNvSpPr/>
      </dsp:nvSpPr>
      <dsp:spPr>
        <a:xfrm>
          <a:off x="0" y="3112289"/>
          <a:ext cx="10515600" cy="124470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CB2F4D-E1AF-4CBB-A03C-022B2D197F37}">
      <dsp:nvSpPr>
        <dsp:cNvPr id="0" name=""/>
        <dsp:cNvSpPr/>
      </dsp:nvSpPr>
      <dsp:spPr>
        <a:xfrm>
          <a:off x="376522" y="3392347"/>
          <a:ext cx="684586" cy="6845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0737C9F-3AD3-4AFC-8727-92BCF8F3E8F3}">
      <dsp:nvSpPr>
        <dsp:cNvPr id="0" name=""/>
        <dsp:cNvSpPr/>
      </dsp:nvSpPr>
      <dsp:spPr>
        <a:xfrm>
          <a:off x="1437631" y="3112289"/>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IN" sz="2300" kern="1200"/>
            <a:t>The accuracy scores of all three models are stored in a dictionary named scores.</a:t>
          </a:r>
          <a:endParaRPr lang="en-US" sz="2300" kern="1200"/>
        </a:p>
      </dsp:txBody>
      <dsp:txXfrm>
        <a:off x="1437631" y="3112289"/>
        <a:ext cx="9077968" cy="12447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03685E-7680-40FE-9962-643B6C6E9F74}">
      <dsp:nvSpPr>
        <dsp:cNvPr id="0" name=""/>
        <dsp:cNvSpPr/>
      </dsp:nvSpPr>
      <dsp:spPr>
        <a:xfrm>
          <a:off x="0" y="708097"/>
          <a:ext cx="10515600" cy="130725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557697-E10E-48E9-BB62-EE222307FB69}">
      <dsp:nvSpPr>
        <dsp:cNvPr id="0" name=""/>
        <dsp:cNvSpPr/>
      </dsp:nvSpPr>
      <dsp:spPr>
        <a:xfrm>
          <a:off x="395445" y="1002230"/>
          <a:ext cx="718991" cy="71899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C0F8EDE-AAB4-4A3A-A29E-B0D74F995A3D}">
      <dsp:nvSpPr>
        <dsp:cNvPr id="0" name=""/>
        <dsp:cNvSpPr/>
      </dsp:nvSpPr>
      <dsp:spPr>
        <a:xfrm>
          <a:off x="1509882" y="708097"/>
          <a:ext cx="9005717" cy="1307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351" tIns="138351" rIns="138351" bIns="138351" numCol="1" spcCol="1270" anchor="ctr" anchorCtr="0">
          <a:noAutofit/>
        </a:bodyPr>
        <a:lstStyle/>
        <a:p>
          <a:pPr marL="0" lvl="0" indent="0" algn="l" defTabSz="1111250">
            <a:lnSpc>
              <a:spcPct val="90000"/>
            </a:lnSpc>
            <a:spcBef>
              <a:spcPct val="0"/>
            </a:spcBef>
            <a:spcAft>
              <a:spcPct val="35000"/>
            </a:spcAft>
            <a:buNone/>
          </a:pPr>
          <a:r>
            <a:rPr lang="en-IN" sz="2500" kern="1200"/>
            <a:t>The accuracy scores of the three models are visualized using a bar plot to compare their performance.</a:t>
          </a:r>
          <a:endParaRPr lang="en-US" sz="2500" kern="1200"/>
        </a:p>
      </dsp:txBody>
      <dsp:txXfrm>
        <a:off x="1509882" y="708097"/>
        <a:ext cx="9005717" cy="1307257"/>
      </dsp:txXfrm>
    </dsp:sp>
    <dsp:sp modelId="{4734F354-A530-467A-984A-8640738CD23B}">
      <dsp:nvSpPr>
        <dsp:cNvPr id="0" name=""/>
        <dsp:cNvSpPr/>
      </dsp:nvSpPr>
      <dsp:spPr>
        <a:xfrm>
          <a:off x="0" y="2342169"/>
          <a:ext cx="10515600" cy="130725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0992C4-05B7-4C94-98F5-DB337014F331}">
      <dsp:nvSpPr>
        <dsp:cNvPr id="0" name=""/>
        <dsp:cNvSpPr/>
      </dsp:nvSpPr>
      <dsp:spPr>
        <a:xfrm>
          <a:off x="395445" y="2636302"/>
          <a:ext cx="718991" cy="71899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D411EEE-13B3-45DA-873C-119F25001A46}">
      <dsp:nvSpPr>
        <dsp:cNvPr id="0" name=""/>
        <dsp:cNvSpPr/>
      </dsp:nvSpPr>
      <dsp:spPr>
        <a:xfrm>
          <a:off x="1509882" y="2342169"/>
          <a:ext cx="9005717" cy="1307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351" tIns="138351" rIns="138351" bIns="138351" numCol="1" spcCol="1270" anchor="ctr" anchorCtr="0">
          <a:noAutofit/>
        </a:bodyPr>
        <a:lstStyle/>
        <a:p>
          <a:pPr marL="0" lvl="0" indent="0" algn="l" defTabSz="1111250">
            <a:lnSpc>
              <a:spcPct val="90000"/>
            </a:lnSpc>
            <a:spcBef>
              <a:spcPct val="0"/>
            </a:spcBef>
            <a:spcAft>
              <a:spcPct val="35000"/>
            </a:spcAft>
            <a:buNone/>
          </a:pPr>
          <a:r>
            <a:rPr lang="en-IN" sz="2500" kern="1200"/>
            <a:t>This visualization helps identify the best-performing model among the selected ones.</a:t>
          </a:r>
          <a:endParaRPr lang="en-US" sz="2500" kern="1200"/>
        </a:p>
      </dsp:txBody>
      <dsp:txXfrm>
        <a:off x="1509882" y="2342169"/>
        <a:ext cx="9005717" cy="130725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FED663-A095-4B9F-A26D-9FB56F376853}">
      <dsp:nvSpPr>
        <dsp:cNvPr id="0" name=""/>
        <dsp:cNvSpPr/>
      </dsp:nvSpPr>
      <dsp:spPr>
        <a:xfrm>
          <a:off x="0" y="1808"/>
          <a:ext cx="10515600" cy="91661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71FB749-DB97-4BF5-8BB6-ADE6062BF02F}">
      <dsp:nvSpPr>
        <dsp:cNvPr id="0" name=""/>
        <dsp:cNvSpPr/>
      </dsp:nvSpPr>
      <dsp:spPr>
        <a:xfrm>
          <a:off x="277275" y="208046"/>
          <a:ext cx="504136" cy="50413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704DEB0-A974-43B9-8388-51CCB7D4240D}">
      <dsp:nvSpPr>
        <dsp:cNvPr id="0" name=""/>
        <dsp:cNvSpPr/>
      </dsp:nvSpPr>
      <dsp:spPr>
        <a:xfrm>
          <a:off x="1058686" y="1808"/>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77900">
            <a:lnSpc>
              <a:spcPct val="90000"/>
            </a:lnSpc>
            <a:spcBef>
              <a:spcPct val="0"/>
            </a:spcBef>
            <a:spcAft>
              <a:spcPct val="35000"/>
            </a:spcAft>
            <a:buNone/>
          </a:pPr>
          <a:r>
            <a:rPr lang="en-IN" sz="2200" kern="1200"/>
            <a:t>Hyperparameter tuning is performed to optimize the performance of Logistic Regression and Random Forest models.</a:t>
          </a:r>
          <a:endParaRPr lang="en-US" sz="2200" kern="1200"/>
        </a:p>
      </dsp:txBody>
      <dsp:txXfrm>
        <a:off x="1058686" y="1808"/>
        <a:ext cx="9456913" cy="916611"/>
      </dsp:txXfrm>
    </dsp:sp>
    <dsp:sp modelId="{4E90C363-7F4C-4F90-9343-C2044F12D6D3}">
      <dsp:nvSpPr>
        <dsp:cNvPr id="0" name=""/>
        <dsp:cNvSpPr/>
      </dsp:nvSpPr>
      <dsp:spPr>
        <a:xfrm>
          <a:off x="0" y="1147573"/>
          <a:ext cx="10515600" cy="91661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BB7806-5533-428E-A78A-DBEB6812AC5C}">
      <dsp:nvSpPr>
        <dsp:cNvPr id="0" name=""/>
        <dsp:cNvSpPr/>
      </dsp:nvSpPr>
      <dsp:spPr>
        <a:xfrm>
          <a:off x="277275" y="1353811"/>
          <a:ext cx="504136" cy="50413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0BE83FC-5011-48AB-A85E-C48F4999E6D3}">
      <dsp:nvSpPr>
        <dsp:cNvPr id="0" name=""/>
        <dsp:cNvSpPr/>
      </dsp:nvSpPr>
      <dsp:spPr>
        <a:xfrm>
          <a:off x="1058686" y="1147573"/>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77900">
            <a:lnSpc>
              <a:spcPct val="90000"/>
            </a:lnSpc>
            <a:spcBef>
              <a:spcPct val="0"/>
            </a:spcBef>
            <a:spcAft>
              <a:spcPct val="35000"/>
            </a:spcAft>
            <a:buNone/>
          </a:pPr>
          <a:r>
            <a:rPr lang="en-IN" sz="2200" kern="1200"/>
            <a:t>For Logistic Regression, a grid search is conducted over a predefined grid of hyperparameters (log_reg_grid) using cross-validation.</a:t>
          </a:r>
          <a:endParaRPr lang="en-US" sz="2200" kern="1200"/>
        </a:p>
      </dsp:txBody>
      <dsp:txXfrm>
        <a:off x="1058686" y="1147573"/>
        <a:ext cx="9456913" cy="916611"/>
      </dsp:txXfrm>
    </dsp:sp>
    <dsp:sp modelId="{800924F2-0915-4FFD-A8C8-094B8FC9ABF7}">
      <dsp:nvSpPr>
        <dsp:cNvPr id="0" name=""/>
        <dsp:cNvSpPr/>
      </dsp:nvSpPr>
      <dsp:spPr>
        <a:xfrm>
          <a:off x="0" y="2293338"/>
          <a:ext cx="10515600" cy="91661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08C1A12-2222-4015-A576-99A9B3A06063}">
      <dsp:nvSpPr>
        <dsp:cNvPr id="0" name=""/>
        <dsp:cNvSpPr/>
      </dsp:nvSpPr>
      <dsp:spPr>
        <a:xfrm>
          <a:off x="277275" y="2499576"/>
          <a:ext cx="504136" cy="50413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689321B-61F1-45E5-87E0-71CD6408A800}">
      <dsp:nvSpPr>
        <dsp:cNvPr id="0" name=""/>
        <dsp:cNvSpPr/>
      </dsp:nvSpPr>
      <dsp:spPr>
        <a:xfrm>
          <a:off x="1058686" y="2293338"/>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77900">
            <a:lnSpc>
              <a:spcPct val="90000"/>
            </a:lnSpc>
            <a:spcBef>
              <a:spcPct val="0"/>
            </a:spcBef>
            <a:spcAft>
              <a:spcPct val="35000"/>
            </a:spcAft>
            <a:buNone/>
          </a:pPr>
          <a:r>
            <a:rPr lang="en-IN" sz="2200" kern="1200"/>
            <a:t>For Random Forest, a randomized search is performed over a predefined grid of hyperparameters (rf_grid) using cross-validation.</a:t>
          </a:r>
          <a:endParaRPr lang="en-US" sz="2200" kern="1200"/>
        </a:p>
      </dsp:txBody>
      <dsp:txXfrm>
        <a:off x="1058686" y="2293338"/>
        <a:ext cx="9456913" cy="916611"/>
      </dsp:txXfrm>
    </dsp:sp>
    <dsp:sp modelId="{2EF9843E-0523-4ED6-BA5C-11E7B44E5ADF}">
      <dsp:nvSpPr>
        <dsp:cNvPr id="0" name=""/>
        <dsp:cNvSpPr/>
      </dsp:nvSpPr>
      <dsp:spPr>
        <a:xfrm>
          <a:off x="0" y="3439103"/>
          <a:ext cx="10515600" cy="91661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5071A2E-1D10-4EED-ABA2-7EED31CB8A05}">
      <dsp:nvSpPr>
        <dsp:cNvPr id="0" name=""/>
        <dsp:cNvSpPr/>
      </dsp:nvSpPr>
      <dsp:spPr>
        <a:xfrm>
          <a:off x="277275" y="3645341"/>
          <a:ext cx="504136" cy="50413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BBA1520-03DB-46D2-A7A7-AC727E4CB016}">
      <dsp:nvSpPr>
        <dsp:cNvPr id="0" name=""/>
        <dsp:cNvSpPr/>
      </dsp:nvSpPr>
      <dsp:spPr>
        <a:xfrm>
          <a:off x="1058686" y="3439103"/>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77900">
            <a:lnSpc>
              <a:spcPct val="90000"/>
            </a:lnSpc>
            <a:spcBef>
              <a:spcPct val="0"/>
            </a:spcBef>
            <a:spcAft>
              <a:spcPct val="35000"/>
            </a:spcAft>
            <a:buNone/>
          </a:pPr>
          <a:r>
            <a:rPr lang="en-IN" sz="2200" kern="1200"/>
            <a:t>The best hyperparameters for each model are identified, and new models are instantiated with these optimized hyperparameters.</a:t>
          </a:r>
          <a:endParaRPr lang="en-US" sz="2200" kern="1200"/>
        </a:p>
      </dsp:txBody>
      <dsp:txXfrm>
        <a:off x="1058686" y="3439103"/>
        <a:ext cx="9456913" cy="91661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8F7074-5E1E-4A95-B8D5-E26907665638}">
      <dsp:nvSpPr>
        <dsp:cNvPr id="0" name=""/>
        <dsp:cNvSpPr/>
      </dsp:nvSpPr>
      <dsp:spPr>
        <a:xfrm>
          <a:off x="0" y="708097"/>
          <a:ext cx="10515600" cy="130725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1305674-FBC1-4F4A-88BD-DDECE5FC780D}">
      <dsp:nvSpPr>
        <dsp:cNvPr id="0" name=""/>
        <dsp:cNvSpPr/>
      </dsp:nvSpPr>
      <dsp:spPr>
        <a:xfrm>
          <a:off x="395445" y="1002230"/>
          <a:ext cx="718991" cy="71899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692EB12-0736-4116-A6E9-D0F9D124CCDC}">
      <dsp:nvSpPr>
        <dsp:cNvPr id="0" name=""/>
        <dsp:cNvSpPr/>
      </dsp:nvSpPr>
      <dsp:spPr>
        <a:xfrm>
          <a:off x="1509882" y="708097"/>
          <a:ext cx="9005717" cy="1307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351" tIns="138351" rIns="138351" bIns="138351" numCol="1" spcCol="1270" anchor="ctr" anchorCtr="0">
          <a:noAutofit/>
        </a:bodyPr>
        <a:lstStyle/>
        <a:p>
          <a:pPr marL="0" lvl="0" indent="0" algn="l" defTabSz="1066800">
            <a:lnSpc>
              <a:spcPct val="90000"/>
            </a:lnSpc>
            <a:spcBef>
              <a:spcPct val="0"/>
            </a:spcBef>
            <a:spcAft>
              <a:spcPct val="35000"/>
            </a:spcAft>
            <a:buNone/>
          </a:pPr>
          <a:r>
            <a:rPr lang="en-IN" sz="2400" kern="1200"/>
            <a:t>New Logistic Regression (G_log) and Random Forest (R_ran) models are trained on the training data using the optimized hyperparameters.</a:t>
          </a:r>
          <a:endParaRPr lang="en-US" sz="2400" kern="1200"/>
        </a:p>
      </dsp:txBody>
      <dsp:txXfrm>
        <a:off x="1509882" y="708097"/>
        <a:ext cx="9005717" cy="1307257"/>
      </dsp:txXfrm>
    </dsp:sp>
    <dsp:sp modelId="{E6168DEA-8F5F-4471-937A-6457058F50FF}">
      <dsp:nvSpPr>
        <dsp:cNvPr id="0" name=""/>
        <dsp:cNvSpPr/>
      </dsp:nvSpPr>
      <dsp:spPr>
        <a:xfrm>
          <a:off x="0" y="2342169"/>
          <a:ext cx="10515600" cy="130725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89562B6-BEFB-4523-AC9E-7D3A0C53977A}">
      <dsp:nvSpPr>
        <dsp:cNvPr id="0" name=""/>
        <dsp:cNvSpPr/>
      </dsp:nvSpPr>
      <dsp:spPr>
        <a:xfrm>
          <a:off x="395445" y="2636302"/>
          <a:ext cx="718991" cy="71899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5790E6-7A4C-49C0-A48F-AFFC4217B86C}">
      <dsp:nvSpPr>
        <dsp:cNvPr id="0" name=""/>
        <dsp:cNvSpPr/>
      </dsp:nvSpPr>
      <dsp:spPr>
        <a:xfrm>
          <a:off x="1509882" y="2342169"/>
          <a:ext cx="9005717" cy="1307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351" tIns="138351" rIns="138351" bIns="138351" numCol="1" spcCol="1270" anchor="ctr" anchorCtr="0">
          <a:noAutofit/>
        </a:bodyPr>
        <a:lstStyle/>
        <a:p>
          <a:pPr marL="0" lvl="0" indent="0" algn="l" defTabSz="1066800">
            <a:lnSpc>
              <a:spcPct val="90000"/>
            </a:lnSpc>
            <a:spcBef>
              <a:spcPct val="0"/>
            </a:spcBef>
            <a:spcAft>
              <a:spcPct val="35000"/>
            </a:spcAft>
            <a:buNone/>
          </a:pPr>
          <a:r>
            <a:rPr lang="en-IN" sz="2400" kern="1200"/>
            <a:t>The performance of these optimized models is evaluated on the testing data using accuracy score.</a:t>
          </a:r>
          <a:endParaRPr lang="en-US" sz="2400" kern="1200"/>
        </a:p>
      </dsp:txBody>
      <dsp:txXfrm>
        <a:off x="1509882" y="2342169"/>
        <a:ext cx="9005717" cy="1307257"/>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svg>
</file>

<file path=ppt/media/image31.png>
</file>

<file path=ppt/media/image32.svg>
</file>

<file path=ppt/media/image33.png>
</file>

<file path=ppt/media/image34.svg>
</file>

<file path=ppt/media/image35.png>
</file>

<file path=ppt/media/image36.sv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165D3-2964-78C0-C5F7-5644563FA2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CF65477-24C1-80DD-9727-D453E6EF2C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3450A56-0D09-ECB8-C327-F670B6612C06}"/>
              </a:ext>
            </a:extLst>
          </p:cNvPr>
          <p:cNvSpPr>
            <a:spLocks noGrp="1"/>
          </p:cNvSpPr>
          <p:nvPr>
            <p:ph type="dt" sz="half" idx="10"/>
          </p:nvPr>
        </p:nvSpPr>
        <p:spPr/>
        <p:txBody>
          <a:bodyPr/>
          <a:lstStyle/>
          <a:p>
            <a:pPr algn="r"/>
            <a:fld id="{1449AA12-8195-4182-A7AC-2E7E59DFBDAF}" type="datetimeFigureOut">
              <a:rPr lang="en-US" smtClean="0"/>
              <a:pPr algn="r"/>
              <a:t>4/17/2024</a:t>
            </a:fld>
            <a:endParaRPr lang="en-US"/>
          </a:p>
        </p:txBody>
      </p:sp>
      <p:sp>
        <p:nvSpPr>
          <p:cNvPr id="5" name="Footer Placeholder 4">
            <a:extLst>
              <a:ext uri="{FF2B5EF4-FFF2-40B4-BE49-F238E27FC236}">
                <a16:creationId xmlns:a16="http://schemas.microsoft.com/office/drawing/2014/main" id="{28A05973-C944-43A5-3C81-CF1A9CF81710}"/>
              </a:ext>
            </a:extLst>
          </p:cNvPr>
          <p:cNvSpPr>
            <a:spLocks noGrp="1"/>
          </p:cNvSpPr>
          <p:nvPr>
            <p:ph type="ftr" sz="quarter" idx="11"/>
          </p:nvPr>
        </p:nvSpPr>
        <p:spPr/>
        <p:txBody>
          <a:bodyPr/>
          <a:lstStyle/>
          <a:p>
            <a:pPr algn="l"/>
            <a:endParaRPr lang="en-US" dirty="0"/>
          </a:p>
        </p:txBody>
      </p:sp>
      <p:sp>
        <p:nvSpPr>
          <p:cNvPr id="6" name="Slide Number Placeholder 5">
            <a:extLst>
              <a:ext uri="{FF2B5EF4-FFF2-40B4-BE49-F238E27FC236}">
                <a16:creationId xmlns:a16="http://schemas.microsoft.com/office/drawing/2014/main" id="{398D2F65-59F8-5D19-7703-A33E1DEA701F}"/>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2399067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2B95A-B58D-80E7-8269-329B1959366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C8F5E4B-EAD2-F5A8-5C97-4861DA5BE4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6A53B9C-C40B-4DF2-E577-DEC59B147F60}"/>
              </a:ext>
            </a:extLst>
          </p:cNvPr>
          <p:cNvSpPr>
            <a:spLocks noGrp="1"/>
          </p:cNvSpPr>
          <p:nvPr>
            <p:ph type="dt" sz="half" idx="10"/>
          </p:nvPr>
        </p:nvSpPr>
        <p:spPr/>
        <p:txBody>
          <a:bodyPr/>
          <a:lstStyle/>
          <a:p>
            <a:fld id="{1449AA12-8195-4182-A7AC-2E7E59DFBDAF}" type="datetimeFigureOut">
              <a:rPr lang="en-US" smtClean="0"/>
              <a:t>4/17/2024</a:t>
            </a:fld>
            <a:endParaRPr lang="en-US"/>
          </a:p>
        </p:txBody>
      </p:sp>
      <p:sp>
        <p:nvSpPr>
          <p:cNvPr id="5" name="Footer Placeholder 4">
            <a:extLst>
              <a:ext uri="{FF2B5EF4-FFF2-40B4-BE49-F238E27FC236}">
                <a16:creationId xmlns:a16="http://schemas.microsoft.com/office/drawing/2014/main" id="{CA654093-5C20-9CFE-C149-AAD90D4B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32183E-DFFD-F574-683A-F9F9CFCB72B3}"/>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9731601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499E84-36FC-DE7F-FCEE-3AB42242989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64C9E0B-0300-3C13-DC73-51BD9550E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5CAB080-E36D-B2D3-0560-C75BDB13C00A}"/>
              </a:ext>
            </a:extLst>
          </p:cNvPr>
          <p:cNvSpPr>
            <a:spLocks noGrp="1"/>
          </p:cNvSpPr>
          <p:nvPr>
            <p:ph type="dt" sz="half" idx="10"/>
          </p:nvPr>
        </p:nvSpPr>
        <p:spPr/>
        <p:txBody>
          <a:bodyPr/>
          <a:lstStyle/>
          <a:p>
            <a:fld id="{1449AA12-8195-4182-A7AC-2E7E59DFBDAF}" type="datetimeFigureOut">
              <a:rPr lang="en-US" smtClean="0"/>
              <a:t>4/17/2024</a:t>
            </a:fld>
            <a:endParaRPr lang="en-US"/>
          </a:p>
        </p:txBody>
      </p:sp>
      <p:sp>
        <p:nvSpPr>
          <p:cNvPr id="5" name="Footer Placeholder 4">
            <a:extLst>
              <a:ext uri="{FF2B5EF4-FFF2-40B4-BE49-F238E27FC236}">
                <a16:creationId xmlns:a16="http://schemas.microsoft.com/office/drawing/2014/main" id="{814AF5AE-D6EB-F57D-F0B5-FD02F44691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39E391-32ED-B55B-C584-92D84B5FEB89}"/>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460001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CEBEB-7E72-EE51-1272-9E00D1DF845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1C8AA15-0187-C82A-6B15-A517A1C04D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EE2CF61-5DEC-FBD2-1D76-4AD72E45FA71}"/>
              </a:ext>
            </a:extLst>
          </p:cNvPr>
          <p:cNvSpPr>
            <a:spLocks noGrp="1"/>
          </p:cNvSpPr>
          <p:nvPr>
            <p:ph type="dt" sz="half" idx="10"/>
          </p:nvPr>
        </p:nvSpPr>
        <p:spPr/>
        <p:txBody>
          <a:bodyPr/>
          <a:lstStyle/>
          <a:p>
            <a:fld id="{1449AA12-8195-4182-A7AC-2E7E59DFBDAF}" type="datetimeFigureOut">
              <a:rPr lang="en-US" smtClean="0"/>
              <a:t>4/17/2024</a:t>
            </a:fld>
            <a:endParaRPr lang="en-US"/>
          </a:p>
        </p:txBody>
      </p:sp>
      <p:sp>
        <p:nvSpPr>
          <p:cNvPr id="5" name="Footer Placeholder 4">
            <a:extLst>
              <a:ext uri="{FF2B5EF4-FFF2-40B4-BE49-F238E27FC236}">
                <a16:creationId xmlns:a16="http://schemas.microsoft.com/office/drawing/2014/main" id="{28EC8BE2-B5B3-FD3B-0872-9D5B0F021A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DAD618-CD95-3FAF-E5F8-1B1095D22EFA}"/>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2002170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9A388-F604-DF3E-FDF9-067DC0F69E9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56943DD-E181-DACF-EC86-CC3F5FBE8E8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D26F66-A522-F67B-1277-9FA0F613B0AB}"/>
              </a:ext>
            </a:extLst>
          </p:cNvPr>
          <p:cNvSpPr>
            <a:spLocks noGrp="1"/>
          </p:cNvSpPr>
          <p:nvPr>
            <p:ph type="dt" sz="half" idx="10"/>
          </p:nvPr>
        </p:nvSpPr>
        <p:spPr/>
        <p:txBody>
          <a:bodyPr/>
          <a:lstStyle/>
          <a:p>
            <a:fld id="{1449AA12-8195-4182-A7AC-2E7E59DFBDAF}" type="datetimeFigureOut">
              <a:rPr lang="en-US" smtClean="0"/>
              <a:t>4/17/2024</a:t>
            </a:fld>
            <a:endParaRPr lang="en-US"/>
          </a:p>
        </p:txBody>
      </p:sp>
      <p:sp>
        <p:nvSpPr>
          <p:cNvPr id="5" name="Footer Placeholder 4">
            <a:extLst>
              <a:ext uri="{FF2B5EF4-FFF2-40B4-BE49-F238E27FC236}">
                <a16:creationId xmlns:a16="http://schemas.microsoft.com/office/drawing/2014/main" id="{3E31104C-41AC-C3E7-4E19-0CE7A05CD4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B37DDA-A154-CCB8-EC66-77E6CDA7B9A2}"/>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1381968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F6E17-E915-BE31-EB47-C0B00EBFBEE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DB5B0A2-1C7E-FB8B-6097-318D0A0211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3551CC3-5E2D-4850-B207-C4A978B6C2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532C9E0-D1BE-4816-138E-83371919B507}"/>
              </a:ext>
            </a:extLst>
          </p:cNvPr>
          <p:cNvSpPr>
            <a:spLocks noGrp="1"/>
          </p:cNvSpPr>
          <p:nvPr>
            <p:ph type="dt" sz="half" idx="10"/>
          </p:nvPr>
        </p:nvSpPr>
        <p:spPr/>
        <p:txBody>
          <a:bodyPr/>
          <a:lstStyle/>
          <a:p>
            <a:fld id="{1449AA12-8195-4182-A7AC-2E7E59DFBDAF}" type="datetimeFigureOut">
              <a:rPr lang="en-US" smtClean="0"/>
              <a:t>4/17/2024</a:t>
            </a:fld>
            <a:endParaRPr lang="en-US"/>
          </a:p>
        </p:txBody>
      </p:sp>
      <p:sp>
        <p:nvSpPr>
          <p:cNvPr id="6" name="Footer Placeholder 5">
            <a:extLst>
              <a:ext uri="{FF2B5EF4-FFF2-40B4-BE49-F238E27FC236}">
                <a16:creationId xmlns:a16="http://schemas.microsoft.com/office/drawing/2014/main" id="{46ED56C7-E4AD-21FD-044B-44B3D7CD91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B82DBB-D55E-4032-238B-185B03CDA41E}"/>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2468157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ECD50-AF55-1259-C255-8EC35EFB3BC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570D2FB-25A4-2580-2179-8A83D3524C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B2BCD3-3222-CB16-0C43-9EE35D5C3E7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233CA75-4FB7-B697-94BF-8030C57C82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95A82F-A6A6-6760-882C-B05DE929603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7212B66-6CFC-C144-7864-9CA4731BF201}"/>
              </a:ext>
            </a:extLst>
          </p:cNvPr>
          <p:cNvSpPr>
            <a:spLocks noGrp="1"/>
          </p:cNvSpPr>
          <p:nvPr>
            <p:ph type="dt" sz="half" idx="10"/>
          </p:nvPr>
        </p:nvSpPr>
        <p:spPr/>
        <p:txBody>
          <a:bodyPr/>
          <a:lstStyle/>
          <a:p>
            <a:fld id="{1449AA12-8195-4182-A7AC-2E7E59DFBDAF}" type="datetimeFigureOut">
              <a:rPr lang="en-US" smtClean="0"/>
              <a:t>4/17/2024</a:t>
            </a:fld>
            <a:endParaRPr lang="en-US"/>
          </a:p>
        </p:txBody>
      </p:sp>
      <p:sp>
        <p:nvSpPr>
          <p:cNvPr id="8" name="Footer Placeholder 7">
            <a:extLst>
              <a:ext uri="{FF2B5EF4-FFF2-40B4-BE49-F238E27FC236}">
                <a16:creationId xmlns:a16="http://schemas.microsoft.com/office/drawing/2014/main" id="{F245881F-4876-D4F3-7F67-EAB71A7F97B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527DC7-0D9B-D3B2-3989-45EBC51139A8}"/>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21060689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343B6-2731-70ED-D0B1-077BC43DE6D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07456A9-2BA5-8F07-D4AC-36D3943B5377}"/>
              </a:ext>
            </a:extLst>
          </p:cNvPr>
          <p:cNvSpPr>
            <a:spLocks noGrp="1"/>
          </p:cNvSpPr>
          <p:nvPr>
            <p:ph type="dt" sz="half" idx="10"/>
          </p:nvPr>
        </p:nvSpPr>
        <p:spPr/>
        <p:txBody>
          <a:bodyPr/>
          <a:lstStyle/>
          <a:p>
            <a:fld id="{1449AA12-8195-4182-A7AC-2E7E59DFBDAF}" type="datetimeFigureOut">
              <a:rPr lang="en-US" smtClean="0"/>
              <a:t>4/17/2024</a:t>
            </a:fld>
            <a:endParaRPr lang="en-US"/>
          </a:p>
        </p:txBody>
      </p:sp>
      <p:sp>
        <p:nvSpPr>
          <p:cNvPr id="4" name="Footer Placeholder 3">
            <a:extLst>
              <a:ext uri="{FF2B5EF4-FFF2-40B4-BE49-F238E27FC236}">
                <a16:creationId xmlns:a16="http://schemas.microsoft.com/office/drawing/2014/main" id="{853FDABC-D5AD-AFE1-D02F-480CFC7A6E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FEE9B7D-F492-87DD-11E3-5B1DF369AD71}"/>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28563248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2DDB39-E760-1893-6C3C-5F53BE3732AC}"/>
              </a:ext>
            </a:extLst>
          </p:cNvPr>
          <p:cNvSpPr>
            <a:spLocks noGrp="1"/>
          </p:cNvSpPr>
          <p:nvPr>
            <p:ph type="dt" sz="half" idx="10"/>
          </p:nvPr>
        </p:nvSpPr>
        <p:spPr/>
        <p:txBody>
          <a:bodyPr/>
          <a:lstStyle/>
          <a:p>
            <a:fld id="{1449AA12-8195-4182-A7AC-2E7E59DFBDAF}" type="datetimeFigureOut">
              <a:rPr lang="en-US" smtClean="0"/>
              <a:t>4/17/2024</a:t>
            </a:fld>
            <a:endParaRPr lang="en-US"/>
          </a:p>
        </p:txBody>
      </p:sp>
      <p:sp>
        <p:nvSpPr>
          <p:cNvPr id="3" name="Footer Placeholder 2">
            <a:extLst>
              <a:ext uri="{FF2B5EF4-FFF2-40B4-BE49-F238E27FC236}">
                <a16:creationId xmlns:a16="http://schemas.microsoft.com/office/drawing/2014/main" id="{124C2E8F-6C87-AF1F-B257-C417C76ED4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4B02971-AB0E-2FC2-C0C2-70A91C0C5726}"/>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844411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ACA07-347D-0770-1640-BEA444448E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44423AB-4CC7-AD5E-81FA-293785CBD8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4130F86-F32D-E6E7-0AF1-9CBFFD84BC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97C859-122C-11AC-F547-017DF916EEAC}"/>
              </a:ext>
            </a:extLst>
          </p:cNvPr>
          <p:cNvSpPr>
            <a:spLocks noGrp="1"/>
          </p:cNvSpPr>
          <p:nvPr>
            <p:ph type="dt" sz="half" idx="10"/>
          </p:nvPr>
        </p:nvSpPr>
        <p:spPr/>
        <p:txBody>
          <a:bodyPr/>
          <a:lstStyle/>
          <a:p>
            <a:fld id="{1449AA12-8195-4182-A7AC-2E7E59DFBDAF}" type="datetimeFigureOut">
              <a:rPr lang="en-US" smtClean="0"/>
              <a:t>4/17/2024</a:t>
            </a:fld>
            <a:endParaRPr lang="en-US"/>
          </a:p>
        </p:txBody>
      </p:sp>
      <p:sp>
        <p:nvSpPr>
          <p:cNvPr id="6" name="Footer Placeholder 5">
            <a:extLst>
              <a:ext uri="{FF2B5EF4-FFF2-40B4-BE49-F238E27FC236}">
                <a16:creationId xmlns:a16="http://schemas.microsoft.com/office/drawing/2014/main" id="{05FB9598-EE2F-3DCA-8E4E-874E4B7646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22E233-BBA4-4A7D-1626-A152FEE2E3B4}"/>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998100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D3219-BA0A-C280-7B7A-49EFCE8A64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E988590-102B-7BDC-D69F-0C6FB9CF53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7833CEB-5BC4-2E3E-05A9-EF7CD44309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D9BD00-8652-64FC-4088-C794441D32F5}"/>
              </a:ext>
            </a:extLst>
          </p:cNvPr>
          <p:cNvSpPr>
            <a:spLocks noGrp="1"/>
          </p:cNvSpPr>
          <p:nvPr>
            <p:ph type="dt" sz="half" idx="10"/>
          </p:nvPr>
        </p:nvSpPr>
        <p:spPr/>
        <p:txBody>
          <a:bodyPr/>
          <a:lstStyle/>
          <a:p>
            <a:fld id="{1449AA12-8195-4182-A7AC-2E7E59DFBDAF}" type="datetimeFigureOut">
              <a:rPr lang="en-US" smtClean="0"/>
              <a:t>4/17/2024</a:t>
            </a:fld>
            <a:endParaRPr lang="en-US"/>
          </a:p>
        </p:txBody>
      </p:sp>
      <p:sp>
        <p:nvSpPr>
          <p:cNvPr id="6" name="Footer Placeholder 5">
            <a:extLst>
              <a:ext uri="{FF2B5EF4-FFF2-40B4-BE49-F238E27FC236}">
                <a16:creationId xmlns:a16="http://schemas.microsoft.com/office/drawing/2014/main" id="{E8615492-550D-9F1B-C4EF-5A5CD9E308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5D0B80-7DBB-CB2A-73FD-8CA200787613}"/>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134910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E59854-0176-2316-ED6E-FDB964B559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8C57CFF-35AF-6306-1D95-8705E708E2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33A1080-BBCB-CD01-7BC8-3ECBDBA663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449AA12-8195-4182-A7AC-2E7E59DFBDAF}" type="datetimeFigureOut">
              <a:rPr lang="en-US" smtClean="0"/>
              <a:pPr/>
              <a:t>4/17/2024</a:t>
            </a:fld>
            <a:endParaRPr lang="en-US"/>
          </a:p>
        </p:txBody>
      </p:sp>
      <p:sp>
        <p:nvSpPr>
          <p:cNvPr id="5" name="Footer Placeholder 4">
            <a:extLst>
              <a:ext uri="{FF2B5EF4-FFF2-40B4-BE49-F238E27FC236}">
                <a16:creationId xmlns:a16="http://schemas.microsoft.com/office/drawing/2014/main" id="{AC3237E2-3B7A-C63E-3F05-62DB7A7E9B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9A493ACA-D349-6DD4-EE23-26E7E38F2B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4DFC975-2FD7-44A5-9E78-ECBA46156075}" type="slidenum">
              <a:rPr lang="en-US" smtClean="0"/>
              <a:pPr/>
              <a:t>‹#›</a:t>
            </a:fld>
            <a:endParaRPr lang="en-US"/>
          </a:p>
        </p:txBody>
      </p:sp>
    </p:spTree>
    <p:extLst>
      <p:ext uri="{BB962C8B-B14F-4D97-AF65-F5344CB8AC3E}">
        <p14:creationId xmlns:p14="http://schemas.microsoft.com/office/powerpoint/2010/main" val="342635244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Video 3" descr="Box Packages">
            <a:extLst>
              <a:ext uri="{FF2B5EF4-FFF2-40B4-BE49-F238E27FC236}">
                <a16:creationId xmlns:a16="http://schemas.microsoft.com/office/drawing/2014/main" id="{A79C3E90-8CBB-455D-A6FF-BD7E75AB39B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60"/>
          <a:stretch/>
        </p:blipFill>
        <p:spPr>
          <a:xfrm>
            <a:off x="3048" y="10"/>
            <a:ext cx="12188952" cy="6857990"/>
          </a:xfrm>
          <a:prstGeom prst="rect">
            <a:avLst/>
          </a:prstGeom>
        </p:spPr>
      </p:pic>
      <p:sp>
        <p:nvSpPr>
          <p:cNvPr id="2" name="Title 1">
            <a:extLst>
              <a:ext uri="{FF2B5EF4-FFF2-40B4-BE49-F238E27FC236}">
                <a16:creationId xmlns:a16="http://schemas.microsoft.com/office/drawing/2014/main" id="{1292DB5C-D5B0-FA02-FE68-B564A2782B76}"/>
              </a:ext>
            </a:extLst>
          </p:cNvPr>
          <p:cNvSpPr>
            <a:spLocks noGrp="1"/>
          </p:cNvSpPr>
          <p:nvPr>
            <p:ph type="ctrTitle"/>
          </p:nvPr>
        </p:nvSpPr>
        <p:spPr>
          <a:xfrm>
            <a:off x="676689" y="596392"/>
            <a:ext cx="4650160" cy="3450844"/>
          </a:xfrm>
        </p:spPr>
        <p:txBody>
          <a:bodyPr>
            <a:normAutofit/>
          </a:bodyPr>
          <a:lstStyle/>
          <a:p>
            <a:r>
              <a:rPr lang="en-US" sz="5600" dirty="0">
                <a:solidFill>
                  <a:srgbClr val="FFFFFF"/>
                </a:solidFill>
              </a:rPr>
              <a:t>Foundations of Data Science</a:t>
            </a:r>
            <a:br>
              <a:rPr lang="en-US" sz="5600" dirty="0">
                <a:solidFill>
                  <a:srgbClr val="FFFFFF"/>
                </a:solidFill>
              </a:rPr>
            </a:br>
            <a:r>
              <a:rPr lang="en-US" sz="5600" dirty="0">
                <a:solidFill>
                  <a:srgbClr val="FFFFFF"/>
                </a:solidFill>
              </a:rPr>
              <a:t>Assignment </a:t>
            </a:r>
            <a:endParaRPr lang="en-IN" sz="5600" dirty="0">
              <a:solidFill>
                <a:srgbClr val="FFFFFF"/>
              </a:solidFill>
            </a:endParaRPr>
          </a:p>
        </p:txBody>
      </p:sp>
      <p:sp>
        <p:nvSpPr>
          <p:cNvPr id="3" name="Subtitle 2">
            <a:extLst>
              <a:ext uri="{FF2B5EF4-FFF2-40B4-BE49-F238E27FC236}">
                <a16:creationId xmlns:a16="http://schemas.microsoft.com/office/drawing/2014/main" id="{2727FE16-ED82-3FDD-2975-8A5237D0765D}"/>
              </a:ext>
            </a:extLst>
          </p:cNvPr>
          <p:cNvSpPr>
            <a:spLocks noGrp="1"/>
          </p:cNvSpPr>
          <p:nvPr>
            <p:ph type="subTitle" idx="1"/>
          </p:nvPr>
        </p:nvSpPr>
        <p:spPr>
          <a:xfrm>
            <a:off x="1600515" y="4047236"/>
            <a:ext cx="9353431" cy="2039874"/>
          </a:xfrm>
        </p:spPr>
        <p:txBody>
          <a:bodyPr>
            <a:normAutofit fontScale="92500" lnSpcReduction="10000"/>
          </a:bodyPr>
          <a:lstStyle/>
          <a:p>
            <a:r>
              <a:rPr lang="en-US" dirty="0">
                <a:solidFill>
                  <a:srgbClr val="FFFFFF"/>
                </a:solidFill>
              </a:rPr>
              <a:t>Group 13</a:t>
            </a:r>
          </a:p>
          <a:p>
            <a:r>
              <a:rPr lang="en-IN" dirty="0">
                <a:solidFill>
                  <a:srgbClr val="FFFFFF"/>
                </a:solidFill>
              </a:rPr>
              <a:t>Aryaman Anand 21BCE0037</a:t>
            </a:r>
          </a:p>
          <a:p>
            <a:r>
              <a:rPr lang="en-IN" dirty="0" err="1">
                <a:solidFill>
                  <a:srgbClr val="FFFFFF"/>
                </a:solidFill>
              </a:rPr>
              <a:t>Ameya</a:t>
            </a:r>
            <a:r>
              <a:rPr lang="en-IN" dirty="0">
                <a:solidFill>
                  <a:srgbClr val="FFFFFF"/>
                </a:solidFill>
              </a:rPr>
              <a:t> Avinash Patil 21BCE0578</a:t>
            </a:r>
          </a:p>
          <a:p>
            <a:r>
              <a:rPr lang="en-IN" dirty="0">
                <a:solidFill>
                  <a:srgbClr val="FFFFFF"/>
                </a:solidFill>
              </a:rPr>
              <a:t>Aaradhya Negi 21BDS0286</a:t>
            </a:r>
          </a:p>
          <a:p>
            <a:r>
              <a:rPr lang="en-IN" dirty="0">
                <a:solidFill>
                  <a:srgbClr val="FFFFFF"/>
                </a:solidFill>
              </a:rPr>
              <a:t>Sweta Soundarya Das 21BDS0299</a:t>
            </a:r>
          </a:p>
        </p:txBody>
      </p:sp>
    </p:spTree>
    <p:extLst>
      <p:ext uri="{BB962C8B-B14F-4D97-AF65-F5344CB8AC3E}">
        <p14:creationId xmlns:p14="http://schemas.microsoft.com/office/powerpoint/2010/main" val="1695608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ight bulb on yellow background with sketched light beams and cord">
            <a:extLst>
              <a:ext uri="{FF2B5EF4-FFF2-40B4-BE49-F238E27FC236}">
                <a16:creationId xmlns:a16="http://schemas.microsoft.com/office/drawing/2014/main" id="{03584D2A-726E-688B-7253-CCCFF05A7B86}"/>
              </a:ext>
            </a:extLst>
          </p:cNvPr>
          <p:cNvPicPr>
            <a:picLocks noChangeAspect="1"/>
          </p:cNvPicPr>
          <p:nvPr/>
        </p:nvPicPr>
        <p:blipFill rotWithShape="1">
          <a:blip r:embed="rId2"/>
          <a:srcRect l="47871" r="3613"/>
          <a:stretch/>
        </p:blipFill>
        <p:spPr>
          <a:xfrm>
            <a:off x="-1" y="-2"/>
            <a:ext cx="541019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933765-C14D-3ABE-AE87-B92B9C2E0BDB}"/>
              </a:ext>
            </a:extLst>
          </p:cNvPr>
          <p:cNvSpPr>
            <a:spLocks noGrp="1"/>
          </p:cNvSpPr>
          <p:nvPr>
            <p:ph type="title"/>
          </p:nvPr>
        </p:nvSpPr>
        <p:spPr>
          <a:xfrm>
            <a:off x="6115317" y="405685"/>
            <a:ext cx="5464968" cy="1559301"/>
          </a:xfrm>
        </p:spPr>
        <p:txBody>
          <a:bodyPr>
            <a:normAutofit/>
          </a:bodyPr>
          <a:lstStyle/>
          <a:p>
            <a:r>
              <a:rPr lang="en-US" sz="4000"/>
              <a:t>Activity(contd)</a:t>
            </a:r>
            <a:endParaRPr lang="en-IN" sz="4000"/>
          </a:p>
        </p:txBody>
      </p:sp>
      <p:sp>
        <p:nvSpPr>
          <p:cNvPr id="3" name="Content Placeholder 2">
            <a:extLst>
              <a:ext uri="{FF2B5EF4-FFF2-40B4-BE49-F238E27FC236}">
                <a16:creationId xmlns:a16="http://schemas.microsoft.com/office/drawing/2014/main" id="{66895060-6845-B37C-5C41-D7567EBE9AEB}"/>
              </a:ext>
            </a:extLst>
          </p:cNvPr>
          <p:cNvSpPr>
            <a:spLocks noGrp="1"/>
          </p:cNvSpPr>
          <p:nvPr>
            <p:ph idx="1"/>
          </p:nvPr>
        </p:nvSpPr>
        <p:spPr>
          <a:xfrm>
            <a:off x="6115317" y="2743200"/>
            <a:ext cx="5247340" cy="3496878"/>
          </a:xfrm>
        </p:spPr>
        <p:txBody>
          <a:bodyPr anchor="ctr">
            <a:normAutofit/>
          </a:bodyPr>
          <a:lstStyle/>
          <a:p>
            <a:pPr marL="0" lvl="0" indent="0">
              <a:spcAft>
                <a:spcPts val="700"/>
              </a:spcAft>
              <a:buNone/>
              <a:tabLst>
                <a:tab pos="450215" algn="l"/>
              </a:tabLst>
            </a:pPr>
            <a:r>
              <a:rPr lang="en-IN" sz="1400" kern="100">
                <a:effectLst/>
                <a:latin typeface="Neue Haas Grotesk Text Pro" panose="020B0504020202020204" pitchFamily="34" charset="0"/>
                <a:ea typeface="Noto Serif CJK SC"/>
                <a:cs typeface="Noto Sans Devanagari" panose="020B0502040504020204" pitchFamily="34" charset="0"/>
              </a:rPr>
              <a:t>5. Model Development: Choosing appropriate machine learning algorithms, training predictive models using the prepared dataset, and evaluating their performance.</a:t>
            </a:r>
            <a:endParaRPr lang="en-IN" sz="1400" kern="100">
              <a:effectLst/>
              <a:latin typeface="Liberation Serif"/>
              <a:ea typeface="Noto Serif CJK SC"/>
              <a:cs typeface="Noto Sans Devanagari" panose="020B0502040504020204" pitchFamily="34" charset="0"/>
            </a:endParaRPr>
          </a:p>
          <a:p>
            <a:pPr marL="0" lvl="0" indent="0">
              <a:spcAft>
                <a:spcPts val="700"/>
              </a:spcAft>
              <a:buNone/>
              <a:tabLst>
                <a:tab pos="450215" algn="l"/>
              </a:tabLst>
            </a:pPr>
            <a:r>
              <a:rPr lang="en-IN" sz="1400" kern="100">
                <a:effectLst/>
                <a:latin typeface="Neue Haas Grotesk Text Pro" panose="020B0504020202020204" pitchFamily="34" charset="0"/>
                <a:ea typeface="Noto Serif CJK SC"/>
                <a:cs typeface="Noto Sans Devanagari" panose="020B0502040504020204" pitchFamily="34" charset="0"/>
              </a:rPr>
              <a:t>6. Model Deployment: Deploying the trained predictive model into a user-friendly interface or application accessible to healthcare providers.</a:t>
            </a:r>
            <a:endParaRPr lang="en-IN" sz="1400" kern="100">
              <a:effectLst/>
              <a:latin typeface="Liberation Serif"/>
              <a:ea typeface="Noto Serif CJK SC"/>
              <a:cs typeface="Noto Sans Devanagari" panose="020B0502040504020204" pitchFamily="34" charset="0"/>
            </a:endParaRPr>
          </a:p>
          <a:p>
            <a:pPr marL="0" lvl="0" indent="0">
              <a:spcAft>
                <a:spcPts val="700"/>
              </a:spcAft>
              <a:buNone/>
              <a:tabLst>
                <a:tab pos="450215" algn="l"/>
              </a:tabLst>
            </a:pPr>
            <a:r>
              <a:rPr lang="en-IN" sz="1400" kern="100">
                <a:effectLst/>
                <a:latin typeface="Neue Haas Grotesk Text Pro" panose="020B0504020202020204" pitchFamily="34" charset="0"/>
                <a:ea typeface="Noto Serif CJK SC"/>
                <a:cs typeface="Noto Sans Devanagari" panose="020B0502040504020204" pitchFamily="34" charset="0"/>
              </a:rPr>
              <a:t>7. Model Integration: Integrating the predictive model into existing healthcare systems or electronic medical record (EMR) platforms for seamless integration into clinical practice.</a:t>
            </a:r>
            <a:endParaRPr lang="en-IN" sz="1400" kern="100">
              <a:effectLst/>
              <a:latin typeface="Liberation Serif"/>
              <a:ea typeface="Noto Serif CJK SC"/>
              <a:cs typeface="Noto Sans Devanagari" panose="020B0502040504020204" pitchFamily="34" charset="0"/>
            </a:endParaRPr>
          </a:p>
          <a:p>
            <a:pPr marL="0" lvl="0" indent="0">
              <a:spcAft>
                <a:spcPts val="700"/>
              </a:spcAft>
              <a:buNone/>
              <a:tabLst>
                <a:tab pos="450215" algn="l"/>
              </a:tabLst>
            </a:pPr>
            <a:r>
              <a:rPr lang="en-IN" sz="1400" kern="100">
                <a:effectLst/>
                <a:latin typeface="Neue Haas Grotesk Text Pro" panose="020B0504020202020204" pitchFamily="34" charset="0"/>
                <a:ea typeface="Noto Serif CJK SC"/>
                <a:cs typeface="Noto Sans Devanagari" panose="020B0502040504020204" pitchFamily="34" charset="0"/>
              </a:rPr>
              <a:t>8. Ethical Considerations: Addressing ethical considerations related to data privacy, informed consent, algorithm transparency, and fairness in model predictions.</a:t>
            </a:r>
            <a:endParaRPr lang="en-IN" sz="1400" kern="100">
              <a:effectLst/>
              <a:latin typeface="Liberation Serif"/>
              <a:ea typeface="Noto Serif CJK SC"/>
              <a:cs typeface="Noto Sans Devanagari" panose="020B0502040504020204" pitchFamily="34" charset="0"/>
            </a:endParaRPr>
          </a:p>
          <a:p>
            <a:endParaRPr lang="en-IN" sz="1400"/>
          </a:p>
        </p:txBody>
      </p:sp>
    </p:spTree>
    <p:extLst>
      <p:ext uri="{BB962C8B-B14F-4D97-AF65-F5344CB8AC3E}">
        <p14:creationId xmlns:p14="http://schemas.microsoft.com/office/powerpoint/2010/main" val="3956453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503B3CA-A9E7-E12A-BE79-AD892E86E3A1}"/>
              </a:ext>
            </a:extLst>
          </p:cNvPr>
          <p:cNvSpPr>
            <a:spLocks noGrp="1"/>
          </p:cNvSpPr>
          <p:nvPr>
            <p:ph type="title"/>
          </p:nvPr>
        </p:nvSpPr>
        <p:spPr>
          <a:xfrm>
            <a:off x="1371597" y="348865"/>
            <a:ext cx="10044023" cy="877729"/>
          </a:xfrm>
        </p:spPr>
        <p:txBody>
          <a:bodyPr anchor="ctr">
            <a:normAutofit/>
          </a:bodyPr>
          <a:lstStyle/>
          <a:p>
            <a:r>
              <a:rPr lang="en-US" sz="4000" dirty="0">
                <a:solidFill>
                  <a:srgbClr val="FFFFFF"/>
                </a:solidFill>
              </a:rPr>
              <a:t>Interaction</a:t>
            </a:r>
            <a:endParaRPr lang="en-IN" sz="4000" dirty="0">
              <a:solidFill>
                <a:srgbClr val="FFFFFF"/>
              </a:solidFill>
            </a:endParaRPr>
          </a:p>
        </p:txBody>
      </p:sp>
      <p:graphicFrame>
        <p:nvGraphicFramePr>
          <p:cNvPr id="5" name="Content Placeholder 2">
            <a:extLst>
              <a:ext uri="{FF2B5EF4-FFF2-40B4-BE49-F238E27FC236}">
                <a16:creationId xmlns:a16="http://schemas.microsoft.com/office/drawing/2014/main" id="{DCD9EBBA-F83F-201C-6F8A-A34E56E298BC}"/>
              </a:ext>
            </a:extLst>
          </p:cNvPr>
          <p:cNvGraphicFramePr>
            <a:graphicFrameLocks noGrp="1"/>
          </p:cNvGraphicFramePr>
          <p:nvPr>
            <p:ph idx="1"/>
            <p:extLst>
              <p:ext uri="{D42A27DB-BD31-4B8C-83A1-F6EECF244321}">
                <p14:modId xmlns:p14="http://schemas.microsoft.com/office/powerpoint/2010/main" val="489274162"/>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830537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4B7C6F-8F88-EF4A-4B94-B84B37DE4D58}"/>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Interaction(contd)</a:t>
            </a:r>
            <a:endParaRPr lang="en-IN" sz="4000">
              <a:solidFill>
                <a:srgbClr val="FFFFFF"/>
              </a:solidFill>
            </a:endParaRPr>
          </a:p>
        </p:txBody>
      </p:sp>
      <p:sp>
        <p:nvSpPr>
          <p:cNvPr id="3" name="Content Placeholder 2">
            <a:extLst>
              <a:ext uri="{FF2B5EF4-FFF2-40B4-BE49-F238E27FC236}">
                <a16:creationId xmlns:a16="http://schemas.microsoft.com/office/drawing/2014/main" id="{8DCE5EC0-2A2B-C012-63AE-3DCFD1369FD7}"/>
              </a:ext>
            </a:extLst>
          </p:cNvPr>
          <p:cNvSpPr>
            <a:spLocks noGrp="1"/>
          </p:cNvSpPr>
          <p:nvPr>
            <p:ph idx="1"/>
          </p:nvPr>
        </p:nvSpPr>
        <p:spPr>
          <a:xfrm>
            <a:off x="1371599" y="2318197"/>
            <a:ext cx="9724031" cy="3683358"/>
          </a:xfrm>
        </p:spPr>
        <p:txBody>
          <a:bodyPr anchor="ctr">
            <a:normAutofit/>
          </a:bodyPr>
          <a:lstStyle/>
          <a:p>
            <a:r>
              <a:rPr lang="en-IN" sz="2000" kern="100" dirty="0">
                <a:effectLst/>
                <a:latin typeface="Neue Haas Grotesk Text Pro" panose="020B0504020202020204" pitchFamily="34" charset="0"/>
                <a:ea typeface="Noto Serif CJK SC"/>
                <a:cs typeface="Noto Sans Devanagari" panose="020B0502040504020204" pitchFamily="34" charset="0"/>
              </a:rPr>
              <a:t>Collaboration between Patients, Healthcare Providers, Data Scientists/Analysts, and Healthcare Systems is essential to ensure responsible use of predictive analytics in healthcare, addressing ethical considerations and privacy concerns throughout the process.</a:t>
            </a:r>
            <a:endParaRPr lang="en-IN" sz="2000" kern="100" dirty="0">
              <a:effectLst/>
              <a:latin typeface="Liberation Serif"/>
              <a:ea typeface="Noto Serif CJK SC"/>
              <a:cs typeface="Noto Sans Devanagari" panose="020B0502040504020204" pitchFamily="34" charset="0"/>
            </a:endParaRPr>
          </a:p>
          <a:p>
            <a:endParaRPr lang="en-IN" sz="2000" dirty="0"/>
          </a:p>
        </p:txBody>
      </p:sp>
    </p:spTree>
    <p:extLst>
      <p:ext uri="{BB962C8B-B14F-4D97-AF65-F5344CB8AC3E}">
        <p14:creationId xmlns:p14="http://schemas.microsoft.com/office/powerpoint/2010/main" val="29688303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CE52C1-7A1E-DD9C-D0B5-DA75D7BE54B4}"/>
              </a:ext>
            </a:extLst>
          </p:cNvPr>
          <p:cNvSpPr>
            <a:spLocks noGrp="1"/>
          </p:cNvSpPr>
          <p:nvPr>
            <p:ph type="title"/>
          </p:nvPr>
        </p:nvSpPr>
        <p:spPr>
          <a:xfrm>
            <a:off x="466722" y="586855"/>
            <a:ext cx="3201366" cy="3387497"/>
          </a:xfrm>
        </p:spPr>
        <p:txBody>
          <a:bodyPr anchor="b">
            <a:normAutofit/>
          </a:bodyPr>
          <a:lstStyle/>
          <a:p>
            <a:pPr algn="r"/>
            <a:r>
              <a:rPr lang="en-US" sz="4000" dirty="0">
                <a:solidFill>
                  <a:srgbClr val="FFFFFF"/>
                </a:solidFill>
              </a:rPr>
              <a:t>Data, collection , cleaning and wrangling</a:t>
            </a:r>
            <a:endParaRPr lang="en-IN" sz="4000" dirty="0">
              <a:solidFill>
                <a:srgbClr val="FFFFFF"/>
              </a:solidFill>
            </a:endParaRPr>
          </a:p>
        </p:txBody>
      </p:sp>
      <p:sp>
        <p:nvSpPr>
          <p:cNvPr id="3" name="Content Placeholder 2">
            <a:extLst>
              <a:ext uri="{FF2B5EF4-FFF2-40B4-BE49-F238E27FC236}">
                <a16:creationId xmlns:a16="http://schemas.microsoft.com/office/drawing/2014/main" id="{4BA0CFC1-A339-4DC6-0CDE-0DD6CA3DD607}"/>
              </a:ext>
            </a:extLst>
          </p:cNvPr>
          <p:cNvSpPr>
            <a:spLocks noGrp="1"/>
          </p:cNvSpPr>
          <p:nvPr>
            <p:ph idx="1"/>
          </p:nvPr>
        </p:nvSpPr>
        <p:spPr>
          <a:xfrm>
            <a:off x="4810259" y="649480"/>
            <a:ext cx="6555347" cy="5546047"/>
          </a:xfrm>
        </p:spPr>
        <p:txBody>
          <a:bodyPr anchor="ctr">
            <a:normAutofit/>
          </a:bodyPr>
          <a:lstStyle/>
          <a:p>
            <a:pPr marL="457200" lvl="1" indent="0">
              <a:spcAft>
                <a:spcPts val="700"/>
              </a:spcAft>
              <a:buNone/>
              <a:tabLst>
                <a:tab pos="685800" algn="l"/>
              </a:tabLst>
            </a:pPr>
            <a:r>
              <a:rPr lang="en-IN" sz="1900" b="1" kern="100" dirty="0">
                <a:effectLst/>
                <a:latin typeface="Neue Haas Grotesk Text Pro" panose="020B0504020202020204" pitchFamily="34" charset="0"/>
                <a:ea typeface="Noto Serif CJK SC"/>
                <a:cs typeface="Noto Sans Devanagari" panose="020B0502040504020204" pitchFamily="34" charset="0"/>
              </a:rPr>
              <a:t>Viewing the Dataset</a:t>
            </a:r>
            <a:r>
              <a:rPr lang="en-IN" sz="1900" kern="100" dirty="0">
                <a:effectLst/>
                <a:latin typeface="Neue Haas Grotesk Text Pro" panose="020B0504020202020204" pitchFamily="34" charset="0"/>
                <a:ea typeface="Noto Serif CJK SC"/>
                <a:cs typeface="OpenSymbol"/>
              </a:rPr>
              <a:t>: The </a:t>
            </a:r>
            <a:r>
              <a:rPr lang="en-IN" sz="1900" kern="100" dirty="0" err="1">
                <a:effectLst/>
                <a:latin typeface="Neue Haas Grotesk Text Pro" panose="020B0504020202020204" pitchFamily="34" charset="0"/>
                <a:ea typeface="Noto Sans Mono CJK SC"/>
                <a:cs typeface="Liberation Mono"/>
              </a:rPr>
              <a:t>hd</a:t>
            </a:r>
            <a:r>
              <a:rPr lang="en-IN" sz="1900" kern="100" dirty="0">
                <a:effectLst/>
                <a:latin typeface="Neue Haas Grotesk Text Pro" panose="020B0504020202020204" pitchFamily="34" charset="0"/>
                <a:ea typeface="Noto Serif CJK SC"/>
                <a:cs typeface="OpenSymbol"/>
              </a:rPr>
              <a:t> </a:t>
            </a:r>
            <a:r>
              <a:rPr lang="en-IN" sz="1900" kern="100" dirty="0" err="1">
                <a:effectLst/>
                <a:latin typeface="Neue Haas Grotesk Text Pro" panose="020B0504020202020204" pitchFamily="34" charset="0"/>
                <a:ea typeface="Noto Serif CJK SC"/>
                <a:cs typeface="OpenSymbol"/>
              </a:rPr>
              <a:t>DataFrame</a:t>
            </a:r>
            <a:r>
              <a:rPr lang="en-IN" sz="1900" kern="100" dirty="0">
                <a:effectLst/>
                <a:latin typeface="Neue Haas Grotesk Text Pro" panose="020B0504020202020204" pitchFamily="34" charset="0"/>
                <a:ea typeface="Noto Serif CJK SC"/>
                <a:cs typeface="OpenSymbol"/>
              </a:rPr>
              <a:t> is displayed to get an overview of the data, including column names and values.</a:t>
            </a:r>
            <a:endParaRPr lang="en-IN" sz="1900" kern="100" dirty="0">
              <a:effectLst/>
              <a:latin typeface="Liberation Serif"/>
              <a:ea typeface="Noto Serif CJK SC"/>
              <a:cs typeface="OpenSymbol"/>
            </a:endParaRPr>
          </a:p>
          <a:p>
            <a:pPr marL="457200" lvl="1" indent="0">
              <a:spcAft>
                <a:spcPts val="700"/>
              </a:spcAft>
              <a:buNone/>
              <a:tabLst>
                <a:tab pos="685800" algn="l"/>
              </a:tabLst>
            </a:pPr>
            <a:r>
              <a:rPr lang="en-IN" sz="1900" b="1" kern="100" dirty="0">
                <a:effectLst/>
                <a:latin typeface="Neue Haas Grotesk Text Pro" panose="020B0504020202020204" pitchFamily="34" charset="0"/>
                <a:ea typeface="Noto Serif CJK SC"/>
                <a:cs typeface="Noto Sans Devanagari" panose="020B0502040504020204" pitchFamily="34" charset="0"/>
              </a:rPr>
              <a:t>Counting Target Values</a:t>
            </a:r>
            <a:r>
              <a:rPr lang="en-IN" sz="1900" kern="100" dirty="0">
                <a:effectLst/>
                <a:latin typeface="Neue Haas Grotesk Text Pro" panose="020B0504020202020204" pitchFamily="34" charset="0"/>
                <a:ea typeface="Noto Serif CJK SC"/>
                <a:cs typeface="OpenSymbol"/>
              </a:rPr>
              <a:t>: The number of occurrences of each target value (0 for no heart disease, 1 for heart disease) in the "target" column is counted using the </a:t>
            </a:r>
            <a:r>
              <a:rPr lang="en-IN" sz="1900" kern="100" dirty="0" err="1">
                <a:effectLst/>
                <a:latin typeface="Neue Haas Grotesk Text Pro" panose="020B0504020202020204" pitchFamily="34" charset="0"/>
                <a:ea typeface="Noto Sans Mono CJK SC"/>
                <a:cs typeface="Liberation Mono"/>
              </a:rPr>
              <a:t>value_counts</a:t>
            </a:r>
            <a:r>
              <a:rPr lang="en-IN" sz="1900" kern="100" dirty="0">
                <a:effectLst/>
                <a:latin typeface="Neue Haas Grotesk Text Pro" panose="020B0504020202020204" pitchFamily="34" charset="0"/>
                <a:ea typeface="Noto Sans Mono CJK SC"/>
                <a:cs typeface="Liberation Mono"/>
              </a:rPr>
              <a:t>()</a:t>
            </a:r>
            <a:r>
              <a:rPr lang="en-IN" sz="1900" kern="100" dirty="0">
                <a:effectLst/>
                <a:latin typeface="Neue Haas Grotesk Text Pro" panose="020B0504020202020204" pitchFamily="34" charset="0"/>
                <a:ea typeface="Noto Serif CJK SC"/>
                <a:cs typeface="OpenSymbol"/>
              </a:rPr>
              <a:t> function. This provides insights into the distribution of heart disease cases in the dataset.</a:t>
            </a:r>
            <a:endParaRPr lang="en-IN" sz="1900" kern="100" dirty="0">
              <a:effectLst/>
              <a:latin typeface="Liberation Serif"/>
              <a:ea typeface="Noto Serif CJK SC"/>
              <a:cs typeface="OpenSymbol"/>
            </a:endParaRPr>
          </a:p>
          <a:p>
            <a:pPr marL="457200" lvl="1" indent="0">
              <a:spcAft>
                <a:spcPts val="700"/>
              </a:spcAft>
              <a:buNone/>
              <a:tabLst>
                <a:tab pos="685800" algn="l"/>
              </a:tabLst>
            </a:pPr>
            <a:r>
              <a:rPr lang="en-IN" sz="1900" b="1" kern="100" dirty="0">
                <a:effectLst/>
                <a:latin typeface="Neue Haas Grotesk Text Pro" panose="020B0504020202020204" pitchFamily="34" charset="0"/>
                <a:ea typeface="Noto Serif CJK SC"/>
                <a:cs typeface="Noto Sans Devanagari" panose="020B0502040504020204" pitchFamily="34" charset="0"/>
              </a:rPr>
              <a:t>Visualizing Target Value Counts</a:t>
            </a:r>
            <a:r>
              <a:rPr lang="en-IN" sz="1900" kern="100" dirty="0">
                <a:effectLst/>
                <a:latin typeface="Neue Haas Grotesk Text Pro" panose="020B0504020202020204" pitchFamily="34" charset="0"/>
                <a:ea typeface="Noto Serif CJK SC"/>
                <a:cs typeface="OpenSymbol"/>
              </a:rPr>
              <a:t>: The count of each target value is visualized using a bar plot to better understand the distribution of heart disease cases. The plot helps visualize the class imbalance, if any, between individuals with and without heart disease.</a:t>
            </a:r>
            <a:endParaRPr lang="en-IN" sz="1900" kern="100" dirty="0">
              <a:effectLst/>
              <a:latin typeface="Liberation Serif"/>
              <a:ea typeface="Noto Serif CJK SC"/>
              <a:cs typeface="OpenSymbol"/>
            </a:endParaRPr>
          </a:p>
          <a:p>
            <a:pPr marL="457200" lvl="1" indent="0">
              <a:spcAft>
                <a:spcPts val="700"/>
              </a:spcAft>
              <a:buNone/>
              <a:tabLst>
                <a:tab pos="685800" algn="l"/>
              </a:tabLst>
            </a:pPr>
            <a:r>
              <a:rPr lang="en-IN" sz="1900" b="1" kern="100" dirty="0">
                <a:effectLst/>
                <a:latin typeface="Neue Haas Grotesk Text Pro" panose="020B0504020202020204" pitchFamily="34" charset="0"/>
                <a:ea typeface="Noto Serif CJK SC"/>
                <a:cs typeface="Noto Sans Devanagari" panose="020B0502040504020204" pitchFamily="34" charset="0"/>
              </a:rPr>
              <a:t>Checking Data Information</a:t>
            </a:r>
            <a:r>
              <a:rPr lang="en-IN" sz="1900" kern="100" dirty="0">
                <a:effectLst/>
                <a:latin typeface="Neue Haas Grotesk Text Pro" panose="020B0504020202020204" pitchFamily="34" charset="0"/>
                <a:ea typeface="Noto Serif CJK SC"/>
                <a:cs typeface="OpenSymbol"/>
              </a:rPr>
              <a:t>: The </a:t>
            </a:r>
            <a:r>
              <a:rPr lang="en-IN" sz="1900" kern="100" dirty="0">
                <a:effectLst/>
                <a:latin typeface="Neue Haas Grotesk Text Pro" panose="020B0504020202020204" pitchFamily="34" charset="0"/>
                <a:ea typeface="Noto Sans Mono CJK SC"/>
                <a:cs typeface="Liberation Mono"/>
              </a:rPr>
              <a:t>info()</a:t>
            </a:r>
            <a:r>
              <a:rPr lang="en-IN" sz="1900" kern="100" dirty="0">
                <a:effectLst/>
                <a:latin typeface="Neue Haas Grotesk Text Pro" panose="020B0504020202020204" pitchFamily="34" charset="0"/>
                <a:ea typeface="Noto Serif CJK SC"/>
                <a:cs typeface="OpenSymbol"/>
              </a:rPr>
              <a:t> function is used to display information about the dataset, including the data types of each column and the number of non-null values.</a:t>
            </a:r>
            <a:endParaRPr lang="en-IN" sz="1900" kern="100" dirty="0">
              <a:effectLst/>
              <a:latin typeface="Liberation Serif"/>
              <a:ea typeface="Noto Serif CJK SC"/>
              <a:cs typeface="OpenSymbol"/>
            </a:endParaRPr>
          </a:p>
          <a:p>
            <a:pPr marL="457200" lvl="1" indent="0">
              <a:spcAft>
                <a:spcPts val="700"/>
              </a:spcAft>
              <a:buNone/>
              <a:tabLst>
                <a:tab pos="685800" algn="l"/>
              </a:tabLst>
            </a:pPr>
            <a:endParaRPr lang="en-IN" sz="1900" dirty="0"/>
          </a:p>
        </p:txBody>
      </p:sp>
    </p:spTree>
    <p:extLst>
      <p:ext uri="{BB962C8B-B14F-4D97-AF65-F5344CB8AC3E}">
        <p14:creationId xmlns:p14="http://schemas.microsoft.com/office/powerpoint/2010/main" val="6012355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E31BC2-3426-FEB7-F1BD-986CDCA87CF7}"/>
              </a:ext>
            </a:extLst>
          </p:cNvPr>
          <p:cNvSpPr>
            <a:spLocks noGrp="1"/>
          </p:cNvSpPr>
          <p:nvPr>
            <p:ph type="title"/>
          </p:nvPr>
        </p:nvSpPr>
        <p:spPr>
          <a:xfrm>
            <a:off x="238755" y="600917"/>
            <a:ext cx="3662218" cy="3387497"/>
          </a:xfrm>
        </p:spPr>
        <p:txBody>
          <a:bodyPr anchor="b">
            <a:normAutofit/>
          </a:bodyPr>
          <a:lstStyle/>
          <a:p>
            <a:pPr algn="r"/>
            <a:r>
              <a:rPr lang="en-US" sz="4000" dirty="0">
                <a:solidFill>
                  <a:srgbClr val="FFFFFF"/>
                </a:solidFill>
              </a:rPr>
              <a:t>Data, collection, cleaning and wrangling(</a:t>
            </a:r>
            <a:r>
              <a:rPr lang="en-US" sz="4000" dirty="0" err="1">
                <a:solidFill>
                  <a:srgbClr val="FFFFFF"/>
                </a:solidFill>
              </a:rPr>
              <a:t>contd</a:t>
            </a:r>
            <a:r>
              <a:rPr lang="en-US" sz="4000" dirty="0">
                <a:solidFill>
                  <a:srgbClr val="FFFFFF"/>
                </a:solidFill>
              </a:rPr>
              <a:t>)</a:t>
            </a:r>
            <a:endParaRPr lang="en-IN" sz="4000" dirty="0">
              <a:solidFill>
                <a:srgbClr val="FFFFFF"/>
              </a:solidFill>
            </a:endParaRPr>
          </a:p>
        </p:txBody>
      </p:sp>
      <p:sp>
        <p:nvSpPr>
          <p:cNvPr id="3" name="Content Placeholder 2">
            <a:extLst>
              <a:ext uri="{FF2B5EF4-FFF2-40B4-BE49-F238E27FC236}">
                <a16:creationId xmlns:a16="http://schemas.microsoft.com/office/drawing/2014/main" id="{23A0617B-FC3B-9699-6FCF-B7B5EDBC536B}"/>
              </a:ext>
            </a:extLst>
          </p:cNvPr>
          <p:cNvSpPr>
            <a:spLocks noGrp="1"/>
          </p:cNvSpPr>
          <p:nvPr>
            <p:ph idx="1"/>
          </p:nvPr>
        </p:nvSpPr>
        <p:spPr>
          <a:xfrm>
            <a:off x="4810259" y="649480"/>
            <a:ext cx="6555347" cy="5546047"/>
          </a:xfrm>
        </p:spPr>
        <p:txBody>
          <a:bodyPr anchor="ctr">
            <a:normAutofit/>
          </a:bodyPr>
          <a:lstStyle/>
          <a:p>
            <a:r>
              <a:rPr lang="en-IN" sz="1900" b="1" kern="100">
                <a:effectLst/>
                <a:latin typeface="Neue Haas Grotesk Text Pro" panose="020B0504020202020204" pitchFamily="34" charset="0"/>
                <a:ea typeface="Noto Serif CJK SC"/>
                <a:cs typeface="Noto Sans Devanagari" panose="020B0502040504020204" pitchFamily="34" charset="0"/>
              </a:rPr>
              <a:t>Checking for Missing Values</a:t>
            </a:r>
            <a:r>
              <a:rPr lang="en-IN" sz="1900" kern="100">
                <a:effectLst/>
                <a:latin typeface="Neue Haas Grotesk Text Pro" panose="020B0504020202020204" pitchFamily="34" charset="0"/>
                <a:ea typeface="Noto Serif CJK SC"/>
                <a:cs typeface="OpenSymbol"/>
              </a:rPr>
              <a:t>: The </a:t>
            </a:r>
            <a:r>
              <a:rPr lang="en-IN" sz="1900" kern="100">
                <a:effectLst/>
                <a:latin typeface="Neue Haas Grotesk Text Pro" panose="020B0504020202020204" pitchFamily="34" charset="0"/>
                <a:ea typeface="Noto Sans Mono CJK SC"/>
                <a:cs typeface="Liberation Mono"/>
              </a:rPr>
              <a:t>isna().sum()</a:t>
            </a:r>
            <a:r>
              <a:rPr lang="en-IN" sz="1900" kern="100">
                <a:effectLst/>
                <a:latin typeface="Neue Haas Grotesk Text Pro" panose="020B0504020202020204" pitchFamily="34" charset="0"/>
                <a:ea typeface="Noto Serif CJK SC"/>
                <a:cs typeface="OpenSymbol"/>
              </a:rPr>
              <a:t> function is used to check for missing values in the dataset. This is important for data preprocessing to ensure that missing values are handled appropriately.</a:t>
            </a:r>
            <a:endParaRPr lang="en-IN" sz="1900" kern="100">
              <a:effectLst/>
              <a:latin typeface="Liberation Serif"/>
              <a:ea typeface="Noto Serif CJK SC"/>
              <a:cs typeface="OpenSymbol"/>
            </a:endParaRPr>
          </a:p>
          <a:p>
            <a:r>
              <a:rPr lang="en-IN" sz="1900" b="1" kern="100">
                <a:effectLst/>
                <a:latin typeface="Neue Haas Grotesk Text Pro" panose="020B0504020202020204" pitchFamily="34" charset="0"/>
                <a:ea typeface="Noto Serif CJK SC"/>
                <a:cs typeface="Noto Sans Devanagari" panose="020B0502040504020204" pitchFamily="34" charset="0"/>
              </a:rPr>
              <a:t>Analyzing Gender Distribution</a:t>
            </a:r>
            <a:r>
              <a:rPr lang="en-IN" sz="1900" kern="100">
                <a:effectLst/>
                <a:latin typeface="Neue Haas Grotesk Text Pro" panose="020B0504020202020204" pitchFamily="34" charset="0"/>
                <a:ea typeface="Noto Serif CJK SC"/>
                <a:cs typeface="OpenSymbol"/>
              </a:rPr>
              <a:t>: The distribution of gender (male and female) in the dataset is analyzed by counting the occurrences of each gender value in the "sex" column.</a:t>
            </a:r>
            <a:endParaRPr lang="en-IN" sz="1900" kern="100">
              <a:effectLst/>
              <a:latin typeface="Liberation Serif"/>
              <a:ea typeface="Noto Serif CJK SC"/>
              <a:cs typeface="OpenSymbol"/>
            </a:endParaRPr>
          </a:p>
          <a:p>
            <a:r>
              <a:rPr lang="en-IN" sz="1900" b="1" kern="100">
                <a:effectLst/>
                <a:latin typeface="Neue Haas Grotesk Text Pro" panose="020B0504020202020204" pitchFamily="34" charset="0"/>
                <a:ea typeface="Noto Serif CJK SC"/>
                <a:cs typeface="Noto Sans Devanagari" panose="020B0502040504020204" pitchFamily="34" charset="0"/>
              </a:rPr>
              <a:t>Visualizing Gender Distribution</a:t>
            </a:r>
            <a:r>
              <a:rPr lang="en-IN" sz="1900" kern="100">
                <a:effectLst/>
                <a:latin typeface="Neue Haas Grotesk Text Pro" panose="020B0504020202020204" pitchFamily="34" charset="0"/>
                <a:ea typeface="Noto Serif CJK SC"/>
                <a:cs typeface="OpenSymbol"/>
              </a:rPr>
              <a:t>: A bar plot is created to visualize the frequency of heart disease cases according to gender. This helps understand if there is any gender-based variation in heart disease prevalence.</a:t>
            </a:r>
            <a:endParaRPr lang="en-IN" sz="1900" kern="100">
              <a:effectLst/>
              <a:latin typeface="Liberation Serif"/>
              <a:ea typeface="Noto Serif CJK SC"/>
              <a:cs typeface="OpenSymbol"/>
            </a:endParaRPr>
          </a:p>
          <a:p>
            <a:r>
              <a:rPr lang="en-IN" sz="1900" b="1" kern="100">
                <a:effectLst/>
                <a:latin typeface="Neue Haas Grotesk Text Pro" panose="020B0504020202020204" pitchFamily="34" charset="0"/>
                <a:ea typeface="Noto Serif CJK SC"/>
                <a:cs typeface="Noto Sans Devanagari" panose="020B0502040504020204" pitchFamily="34" charset="0"/>
              </a:rPr>
              <a:t>Analyzing Chest Pain Distribution</a:t>
            </a:r>
            <a:r>
              <a:rPr lang="en-IN" sz="1900" kern="100">
                <a:effectLst/>
                <a:latin typeface="Neue Haas Grotesk Text Pro" panose="020B0504020202020204" pitchFamily="34" charset="0"/>
                <a:ea typeface="Noto Serif CJK SC"/>
                <a:cs typeface="OpenSymbol"/>
              </a:rPr>
              <a:t>: The distribution of chest pain types (cp) is analyzed by creating a cross-tabulation (crosstab) between the "cp" and "target" columns. This helps understand the relationship between different types of chest pain and the presence of heart disease.</a:t>
            </a:r>
            <a:endParaRPr lang="en-IN" sz="1900" kern="100">
              <a:effectLst/>
              <a:latin typeface="Liberation Serif"/>
              <a:ea typeface="Noto Serif CJK SC"/>
              <a:cs typeface="OpenSymbol"/>
            </a:endParaRPr>
          </a:p>
          <a:p>
            <a:endParaRPr lang="en-IN" sz="1900"/>
          </a:p>
        </p:txBody>
      </p:sp>
    </p:spTree>
    <p:extLst>
      <p:ext uri="{BB962C8B-B14F-4D97-AF65-F5344CB8AC3E}">
        <p14:creationId xmlns:p14="http://schemas.microsoft.com/office/powerpoint/2010/main" val="24509567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EE2D93-B9D5-B072-402C-E195E486A6AB}"/>
              </a:ext>
            </a:extLst>
          </p:cNvPr>
          <p:cNvSpPr>
            <a:spLocks noGrp="1"/>
          </p:cNvSpPr>
          <p:nvPr>
            <p:ph type="title"/>
          </p:nvPr>
        </p:nvSpPr>
        <p:spPr>
          <a:xfrm>
            <a:off x="-103695" y="586855"/>
            <a:ext cx="3771783" cy="3387497"/>
          </a:xfrm>
        </p:spPr>
        <p:txBody>
          <a:bodyPr anchor="b">
            <a:normAutofit/>
          </a:bodyPr>
          <a:lstStyle/>
          <a:p>
            <a:pPr algn="r"/>
            <a:r>
              <a:rPr lang="en-US" sz="4000" dirty="0">
                <a:solidFill>
                  <a:srgbClr val="FFFFFF"/>
                </a:solidFill>
              </a:rPr>
              <a:t>Data, collection, cleaning and wrangling(</a:t>
            </a:r>
            <a:r>
              <a:rPr lang="en-US" sz="4000" dirty="0" err="1">
                <a:solidFill>
                  <a:srgbClr val="FFFFFF"/>
                </a:solidFill>
              </a:rPr>
              <a:t>contd</a:t>
            </a:r>
            <a:r>
              <a:rPr lang="en-US" sz="4000" dirty="0">
                <a:solidFill>
                  <a:srgbClr val="FFFFFF"/>
                </a:solidFill>
              </a:rPr>
              <a:t>)</a:t>
            </a:r>
            <a:endParaRPr lang="en-IN" sz="4000" dirty="0">
              <a:solidFill>
                <a:srgbClr val="FFFFFF"/>
              </a:solidFill>
            </a:endParaRPr>
          </a:p>
        </p:txBody>
      </p:sp>
      <p:sp>
        <p:nvSpPr>
          <p:cNvPr id="3" name="Content Placeholder 2">
            <a:extLst>
              <a:ext uri="{FF2B5EF4-FFF2-40B4-BE49-F238E27FC236}">
                <a16:creationId xmlns:a16="http://schemas.microsoft.com/office/drawing/2014/main" id="{5509E076-5659-1988-61C9-C42681840816}"/>
              </a:ext>
            </a:extLst>
          </p:cNvPr>
          <p:cNvSpPr>
            <a:spLocks noGrp="1"/>
          </p:cNvSpPr>
          <p:nvPr>
            <p:ph idx="1"/>
          </p:nvPr>
        </p:nvSpPr>
        <p:spPr>
          <a:xfrm>
            <a:off x="4810259" y="649480"/>
            <a:ext cx="6555347" cy="5546047"/>
          </a:xfrm>
        </p:spPr>
        <p:txBody>
          <a:bodyPr anchor="ctr">
            <a:normAutofit/>
          </a:bodyPr>
          <a:lstStyle/>
          <a:p>
            <a:r>
              <a:rPr lang="en-IN" sz="2000" b="1" kern="100" dirty="0">
                <a:effectLst/>
                <a:latin typeface="Neue Haas Grotesk Text Pro" panose="020B0504020202020204" pitchFamily="34" charset="0"/>
                <a:ea typeface="Noto Serif CJK SC"/>
                <a:cs typeface="Noto Sans Devanagari" panose="020B0502040504020204" pitchFamily="34" charset="0"/>
              </a:rPr>
              <a:t>Visualizing Chest Pain Distribution</a:t>
            </a:r>
            <a:r>
              <a:rPr lang="en-IN" sz="2000" kern="100" dirty="0">
                <a:effectLst/>
                <a:latin typeface="Neue Haas Grotesk Text Pro" panose="020B0504020202020204" pitchFamily="34" charset="0"/>
                <a:ea typeface="Noto Serif CJK SC"/>
                <a:cs typeface="OpenSymbol"/>
              </a:rPr>
              <a:t>: A bar plot is created to visualize the frequency of heart disease cases based on different types of chest pain. This helps identify which type of chest pain may be more indicative of heart disease.</a:t>
            </a:r>
            <a:endParaRPr lang="en-IN" sz="2000" kern="100" dirty="0">
              <a:effectLst/>
              <a:latin typeface="Liberation Serif"/>
              <a:ea typeface="Noto Serif CJK SC"/>
              <a:cs typeface="OpenSymbol"/>
            </a:endParaRPr>
          </a:p>
          <a:p>
            <a:endParaRPr lang="en-IN" sz="2000" dirty="0"/>
          </a:p>
        </p:txBody>
      </p:sp>
    </p:spTree>
    <p:extLst>
      <p:ext uri="{BB962C8B-B14F-4D97-AF65-F5344CB8AC3E}">
        <p14:creationId xmlns:p14="http://schemas.microsoft.com/office/powerpoint/2010/main" val="12117878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FA822A-05F0-69CB-6579-C3B05F8608EF}"/>
              </a:ext>
            </a:extLst>
          </p:cNvPr>
          <p:cNvSpPr>
            <a:spLocks noGrp="1"/>
          </p:cNvSpPr>
          <p:nvPr>
            <p:ph type="title"/>
          </p:nvPr>
        </p:nvSpPr>
        <p:spPr>
          <a:xfrm>
            <a:off x="6094105" y="802955"/>
            <a:ext cx="4977976" cy="1454051"/>
          </a:xfrm>
        </p:spPr>
        <p:txBody>
          <a:bodyPr>
            <a:normAutofit/>
          </a:bodyPr>
          <a:lstStyle/>
          <a:p>
            <a:r>
              <a:rPr lang="en-IN" sz="3300" b="1" kern="100">
                <a:solidFill>
                  <a:schemeClr val="tx2"/>
                </a:solidFill>
                <a:effectLst/>
                <a:latin typeface="Neue Haas Grotesk Text Pro" panose="020B0504020202020204" pitchFamily="34" charset="0"/>
                <a:ea typeface="Noto Serif CJK SC"/>
                <a:cs typeface="Noto Sans Devanagari" panose="020B0502040504020204" pitchFamily="34" charset="0"/>
              </a:rPr>
              <a:t>Scatter Plot of Age vs. Max Heart Rate</a:t>
            </a:r>
            <a:r>
              <a:rPr lang="en-IN" sz="3300" kern="100">
                <a:solidFill>
                  <a:schemeClr val="tx2"/>
                </a:solidFill>
                <a:effectLst/>
                <a:latin typeface="Neue Haas Grotesk Text Pro" panose="020B0504020202020204" pitchFamily="34" charset="0"/>
                <a:ea typeface="Noto Serif CJK SC"/>
                <a:cs typeface="OpenSymbol"/>
              </a:rPr>
              <a:t>:</a:t>
            </a:r>
            <a:br>
              <a:rPr lang="en-IN" sz="3300" kern="100">
                <a:solidFill>
                  <a:schemeClr val="tx2"/>
                </a:solidFill>
                <a:effectLst/>
                <a:latin typeface="Liberation Serif"/>
                <a:ea typeface="Noto Serif CJK SC"/>
                <a:cs typeface="OpenSymbol"/>
              </a:rPr>
            </a:br>
            <a:endParaRPr lang="en-IN" sz="3300">
              <a:solidFill>
                <a:schemeClr val="tx2"/>
              </a:solidFill>
            </a:endParaRPr>
          </a:p>
        </p:txBody>
      </p:sp>
      <p:pic>
        <p:nvPicPr>
          <p:cNvPr id="7" name="Graphic 6" descr="Bar chart">
            <a:extLst>
              <a:ext uri="{FF2B5EF4-FFF2-40B4-BE49-F238E27FC236}">
                <a16:creationId xmlns:a16="http://schemas.microsoft.com/office/drawing/2014/main" id="{08D669BC-F855-7396-C80B-7EE5499D33A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3" name="Content Placeholder 2">
            <a:extLst>
              <a:ext uri="{FF2B5EF4-FFF2-40B4-BE49-F238E27FC236}">
                <a16:creationId xmlns:a16="http://schemas.microsoft.com/office/drawing/2014/main" id="{7871FF0D-1270-B946-B03A-00958A9BC3C4}"/>
              </a:ext>
            </a:extLst>
          </p:cNvPr>
          <p:cNvSpPr>
            <a:spLocks noGrp="1"/>
          </p:cNvSpPr>
          <p:nvPr>
            <p:ph idx="1"/>
          </p:nvPr>
        </p:nvSpPr>
        <p:spPr>
          <a:xfrm>
            <a:off x="6090574" y="2421682"/>
            <a:ext cx="4977578" cy="3639289"/>
          </a:xfrm>
        </p:spPr>
        <p:txBody>
          <a:bodyPr anchor="ctr">
            <a:normAutofit/>
          </a:bodyPr>
          <a:lstStyle/>
          <a:p>
            <a:r>
              <a:rPr lang="en-IN" sz="1800" kern="100">
                <a:solidFill>
                  <a:schemeClr val="tx2"/>
                </a:solidFill>
                <a:effectLst/>
                <a:latin typeface="Neue Haas Grotesk Text Pro" panose="020B0504020202020204" pitchFamily="34" charset="0"/>
                <a:ea typeface="Noto Serif CJK SC"/>
                <a:cs typeface="OpenSymbol"/>
              </a:rPr>
              <a:t>A scatter plot is created to visualize the relationship between age (x-axis) and maximum heart rate (y-axis).</a:t>
            </a:r>
            <a:endParaRPr lang="en-IN" sz="1800" kern="100">
              <a:solidFill>
                <a:schemeClr val="tx2"/>
              </a:solidFill>
              <a:effectLst/>
              <a:latin typeface="Liberation Serif"/>
              <a:ea typeface="Noto Serif CJK SC"/>
              <a:cs typeface="OpenSymbol"/>
            </a:endParaRPr>
          </a:p>
          <a:p>
            <a:r>
              <a:rPr lang="en-IN" sz="1800" kern="100">
                <a:solidFill>
                  <a:schemeClr val="tx2"/>
                </a:solidFill>
                <a:effectLst/>
                <a:latin typeface="Neue Haas Grotesk Text Pro" panose="020B0504020202020204" pitchFamily="34" charset="0"/>
                <a:ea typeface="Noto Serif CJK SC"/>
                <a:cs typeface="OpenSymbol"/>
              </a:rPr>
              <a:t>Individuals with heart disease (target == 1) are represented by red points (salmon color), while those without heart disease (target == 0) are represented by blue points (lightblue color).</a:t>
            </a:r>
            <a:endParaRPr lang="en-IN" sz="1800" kern="100">
              <a:solidFill>
                <a:schemeClr val="tx2"/>
              </a:solidFill>
              <a:effectLst/>
              <a:latin typeface="Liberation Serif"/>
              <a:ea typeface="Noto Serif CJK SC"/>
              <a:cs typeface="OpenSymbol"/>
            </a:endParaRPr>
          </a:p>
          <a:p>
            <a:r>
              <a:rPr lang="en-IN" sz="1800" kern="100">
                <a:solidFill>
                  <a:schemeClr val="tx2"/>
                </a:solidFill>
                <a:effectLst/>
                <a:latin typeface="Neue Haas Grotesk Text Pro" panose="020B0504020202020204" pitchFamily="34" charset="0"/>
                <a:ea typeface="Noto Serif CJK SC"/>
                <a:cs typeface="OpenSymbol"/>
              </a:rPr>
              <a:t>The plot helps identify any patterns or correlations between age, maximum heart rate, and the presence of heart disease.</a:t>
            </a:r>
            <a:endParaRPr lang="en-IN" sz="1800" kern="100">
              <a:solidFill>
                <a:schemeClr val="tx2"/>
              </a:solidFill>
              <a:effectLst/>
              <a:latin typeface="Liberation Serif"/>
              <a:ea typeface="Noto Serif CJK SC"/>
              <a:cs typeface="OpenSymbol"/>
            </a:endParaRPr>
          </a:p>
          <a:p>
            <a:endParaRPr lang="en-IN" sz="1800">
              <a:solidFill>
                <a:schemeClr val="tx2"/>
              </a:solidFill>
            </a:endParaRPr>
          </a:p>
        </p:txBody>
      </p:sp>
      <p:grpSp>
        <p:nvGrpSpPr>
          <p:cNvPr id="14"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6694566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2BE8CC-037F-E6BC-07BA-2B10A038F8BD}"/>
              </a:ext>
            </a:extLst>
          </p:cNvPr>
          <p:cNvSpPr>
            <a:spLocks noGrp="1"/>
          </p:cNvSpPr>
          <p:nvPr>
            <p:ph type="title"/>
          </p:nvPr>
        </p:nvSpPr>
        <p:spPr>
          <a:xfrm>
            <a:off x="6094105" y="802955"/>
            <a:ext cx="4977976" cy="1454051"/>
          </a:xfrm>
        </p:spPr>
        <p:txBody>
          <a:bodyPr>
            <a:normAutofit/>
          </a:bodyPr>
          <a:lstStyle/>
          <a:p>
            <a:r>
              <a:rPr lang="en-IN" sz="3600" b="1" kern="100">
                <a:solidFill>
                  <a:schemeClr val="tx2"/>
                </a:solidFill>
                <a:effectLst/>
                <a:latin typeface="Neue Haas Grotesk Text Pro" panose="020B0504020202020204" pitchFamily="34" charset="0"/>
                <a:ea typeface="Noto Serif CJK SC"/>
                <a:cs typeface="Noto Sans Devanagari" panose="020B0502040504020204" pitchFamily="34" charset="0"/>
              </a:rPr>
              <a:t>Histogram of Age</a:t>
            </a:r>
            <a:r>
              <a:rPr lang="en-IN" sz="3600" kern="100">
                <a:solidFill>
                  <a:schemeClr val="tx2"/>
                </a:solidFill>
                <a:effectLst/>
                <a:latin typeface="Neue Haas Grotesk Text Pro" panose="020B0504020202020204" pitchFamily="34" charset="0"/>
                <a:ea typeface="Noto Serif CJK SC"/>
                <a:cs typeface="OpenSymbol"/>
              </a:rPr>
              <a:t>:</a:t>
            </a:r>
            <a:br>
              <a:rPr lang="en-IN" sz="3600" kern="100">
                <a:solidFill>
                  <a:schemeClr val="tx2"/>
                </a:solidFill>
                <a:effectLst/>
                <a:latin typeface="Liberation Serif"/>
                <a:ea typeface="Noto Serif CJK SC"/>
                <a:cs typeface="OpenSymbol"/>
              </a:rPr>
            </a:br>
            <a:endParaRPr lang="en-IN" sz="3600">
              <a:solidFill>
                <a:schemeClr val="tx2"/>
              </a:solidFill>
            </a:endParaRPr>
          </a:p>
        </p:txBody>
      </p:sp>
      <p:pic>
        <p:nvPicPr>
          <p:cNvPr id="7" name="Graphic 6" descr="Education">
            <a:extLst>
              <a:ext uri="{FF2B5EF4-FFF2-40B4-BE49-F238E27FC236}">
                <a16:creationId xmlns:a16="http://schemas.microsoft.com/office/drawing/2014/main" id="{8C4F37A5-02A4-9F10-1DA0-5989BEEE4F6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3" name="Content Placeholder 2">
            <a:extLst>
              <a:ext uri="{FF2B5EF4-FFF2-40B4-BE49-F238E27FC236}">
                <a16:creationId xmlns:a16="http://schemas.microsoft.com/office/drawing/2014/main" id="{698A82E2-50BE-DDAA-C6D8-551E1A2CC4B3}"/>
              </a:ext>
            </a:extLst>
          </p:cNvPr>
          <p:cNvSpPr>
            <a:spLocks noGrp="1"/>
          </p:cNvSpPr>
          <p:nvPr>
            <p:ph idx="1"/>
          </p:nvPr>
        </p:nvSpPr>
        <p:spPr>
          <a:xfrm>
            <a:off x="6090574" y="2421682"/>
            <a:ext cx="4977578" cy="3639289"/>
          </a:xfrm>
        </p:spPr>
        <p:txBody>
          <a:bodyPr anchor="ctr">
            <a:normAutofit/>
          </a:bodyPr>
          <a:lstStyle/>
          <a:p>
            <a:r>
              <a:rPr lang="en-IN" sz="1800" kern="100" dirty="0">
                <a:solidFill>
                  <a:schemeClr val="tx2"/>
                </a:solidFill>
                <a:effectLst/>
                <a:latin typeface="Neue Haas Grotesk Text Pro" panose="020B0504020202020204" pitchFamily="34" charset="0"/>
                <a:ea typeface="Noto Serif CJK SC"/>
                <a:cs typeface="OpenSymbol"/>
              </a:rPr>
              <a:t>A histogram is plotted to visualize the distribution of ages in the dataset.</a:t>
            </a:r>
            <a:endParaRPr lang="en-IN" sz="1800" kern="100" dirty="0">
              <a:solidFill>
                <a:schemeClr val="tx2"/>
              </a:solidFill>
              <a:effectLst/>
              <a:latin typeface="Liberation Serif"/>
              <a:ea typeface="Noto Serif CJK SC"/>
              <a:cs typeface="OpenSymbol"/>
            </a:endParaRPr>
          </a:p>
          <a:p>
            <a:r>
              <a:rPr lang="en-IN" sz="1800" kern="100" dirty="0">
                <a:solidFill>
                  <a:schemeClr val="tx2"/>
                </a:solidFill>
                <a:effectLst/>
                <a:latin typeface="Neue Haas Grotesk Text Pro" panose="020B0504020202020204" pitchFamily="34" charset="0"/>
                <a:ea typeface="Noto Serif CJK SC"/>
                <a:cs typeface="OpenSymbol"/>
              </a:rPr>
              <a:t>This provides insights into the age distribution of individuals in the dataset, which is important for understanding the demographic characteristics of the study population.</a:t>
            </a:r>
            <a:endParaRPr lang="en-IN" sz="1800" kern="100" dirty="0">
              <a:solidFill>
                <a:schemeClr val="tx2"/>
              </a:solidFill>
              <a:effectLst/>
              <a:latin typeface="Liberation Serif"/>
              <a:ea typeface="Noto Serif CJK SC"/>
              <a:cs typeface="OpenSymbol"/>
            </a:endParaRPr>
          </a:p>
          <a:p>
            <a:endParaRPr lang="en-IN" sz="1800" dirty="0">
              <a:solidFill>
                <a:schemeClr val="tx2"/>
              </a:solidFill>
            </a:endParaRPr>
          </a:p>
        </p:txBody>
      </p:sp>
      <p:grpSp>
        <p:nvGrpSpPr>
          <p:cNvPr id="14"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577570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1BF64C-62F8-0E25-BAED-9298DDBE15F1}"/>
              </a:ext>
            </a:extLst>
          </p:cNvPr>
          <p:cNvSpPr>
            <a:spLocks noGrp="1"/>
          </p:cNvSpPr>
          <p:nvPr>
            <p:ph type="title"/>
          </p:nvPr>
        </p:nvSpPr>
        <p:spPr>
          <a:xfrm>
            <a:off x="6094105" y="802955"/>
            <a:ext cx="4977976" cy="1454051"/>
          </a:xfrm>
        </p:spPr>
        <p:txBody>
          <a:bodyPr>
            <a:normAutofit/>
          </a:bodyPr>
          <a:lstStyle/>
          <a:p>
            <a:r>
              <a:rPr lang="en-IN" sz="3600" b="1" kern="100">
                <a:solidFill>
                  <a:schemeClr val="tx2"/>
                </a:solidFill>
                <a:effectLst/>
                <a:latin typeface="Neue Haas Grotesk Text Pro" panose="020B0504020202020204" pitchFamily="34" charset="0"/>
                <a:ea typeface="Noto Serif CJK SC"/>
                <a:cs typeface="Noto Sans Devanagari" panose="020B0502040504020204" pitchFamily="34" charset="0"/>
              </a:rPr>
              <a:t>Correlation Analysis</a:t>
            </a:r>
            <a:r>
              <a:rPr lang="en-IN" sz="3600" kern="100">
                <a:solidFill>
                  <a:schemeClr val="tx2"/>
                </a:solidFill>
                <a:effectLst/>
                <a:latin typeface="Neue Haas Grotesk Text Pro" panose="020B0504020202020204" pitchFamily="34" charset="0"/>
                <a:ea typeface="Noto Serif CJK SC"/>
                <a:cs typeface="OpenSymbol"/>
              </a:rPr>
              <a:t>:</a:t>
            </a:r>
            <a:br>
              <a:rPr lang="en-IN" sz="3600" kern="100">
                <a:solidFill>
                  <a:schemeClr val="tx2"/>
                </a:solidFill>
                <a:effectLst/>
                <a:latin typeface="Liberation Serif"/>
                <a:ea typeface="Noto Serif CJK SC"/>
                <a:cs typeface="OpenSymbol"/>
              </a:rPr>
            </a:br>
            <a:endParaRPr lang="en-IN" sz="3600">
              <a:solidFill>
                <a:schemeClr val="tx2"/>
              </a:solidFill>
            </a:endParaRPr>
          </a:p>
        </p:txBody>
      </p:sp>
      <p:pic>
        <p:nvPicPr>
          <p:cNvPr id="7" name="Graphic 6" descr="Statistics">
            <a:extLst>
              <a:ext uri="{FF2B5EF4-FFF2-40B4-BE49-F238E27FC236}">
                <a16:creationId xmlns:a16="http://schemas.microsoft.com/office/drawing/2014/main" id="{076E0455-70FD-5E82-06BC-777B740BCB7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3" name="Content Placeholder 2">
            <a:extLst>
              <a:ext uri="{FF2B5EF4-FFF2-40B4-BE49-F238E27FC236}">
                <a16:creationId xmlns:a16="http://schemas.microsoft.com/office/drawing/2014/main" id="{6C0A6E25-CE6E-81C2-C7B6-15EC0E8C80D8}"/>
              </a:ext>
            </a:extLst>
          </p:cNvPr>
          <p:cNvSpPr>
            <a:spLocks noGrp="1"/>
          </p:cNvSpPr>
          <p:nvPr>
            <p:ph idx="1"/>
          </p:nvPr>
        </p:nvSpPr>
        <p:spPr>
          <a:xfrm>
            <a:off x="6090574" y="2421682"/>
            <a:ext cx="4977578" cy="3639289"/>
          </a:xfrm>
        </p:spPr>
        <p:txBody>
          <a:bodyPr anchor="ctr">
            <a:normAutofit/>
          </a:bodyPr>
          <a:lstStyle/>
          <a:p>
            <a:r>
              <a:rPr lang="en-IN" sz="1500" kern="100" dirty="0">
                <a:solidFill>
                  <a:schemeClr val="tx2"/>
                </a:solidFill>
                <a:effectLst/>
                <a:latin typeface="Neue Haas Grotesk Text Pro" panose="020B0504020202020204" pitchFamily="34" charset="0"/>
                <a:ea typeface="Noto Serif CJK SC"/>
                <a:cs typeface="OpenSymbol"/>
              </a:rPr>
              <a:t>The </a:t>
            </a:r>
            <a:r>
              <a:rPr lang="en-IN" sz="1500" kern="100" dirty="0" err="1">
                <a:solidFill>
                  <a:schemeClr val="tx2"/>
                </a:solidFill>
                <a:effectLst/>
                <a:latin typeface="Neue Haas Grotesk Text Pro" panose="020B0504020202020204" pitchFamily="34" charset="0"/>
                <a:ea typeface="Noto Sans Mono CJK SC"/>
                <a:cs typeface="Liberation Mono"/>
              </a:rPr>
              <a:t>corr</a:t>
            </a:r>
            <a:r>
              <a:rPr lang="en-IN" sz="1500" kern="100" dirty="0">
                <a:solidFill>
                  <a:schemeClr val="tx2"/>
                </a:solidFill>
                <a:effectLst/>
                <a:latin typeface="Neue Haas Grotesk Text Pro" panose="020B0504020202020204" pitchFamily="34" charset="0"/>
                <a:ea typeface="Noto Sans Mono CJK SC"/>
                <a:cs typeface="Liberation Mono"/>
              </a:rPr>
              <a:t>()</a:t>
            </a:r>
            <a:r>
              <a:rPr lang="en-IN" sz="1500" kern="100" dirty="0">
                <a:solidFill>
                  <a:schemeClr val="tx2"/>
                </a:solidFill>
                <a:effectLst/>
                <a:latin typeface="Neue Haas Grotesk Text Pro" panose="020B0504020202020204" pitchFamily="34" charset="0"/>
                <a:ea typeface="Noto Serif CJK SC"/>
                <a:cs typeface="OpenSymbol"/>
              </a:rPr>
              <a:t> function is used to calculate the correlation matrix of all numeric variables in the dataset.</a:t>
            </a:r>
            <a:endParaRPr lang="en-IN" sz="1500" kern="100" dirty="0">
              <a:solidFill>
                <a:schemeClr val="tx2"/>
              </a:solidFill>
              <a:effectLst/>
              <a:latin typeface="Liberation Serif"/>
              <a:ea typeface="Noto Serif CJK SC"/>
              <a:cs typeface="OpenSymbol"/>
            </a:endParaRPr>
          </a:p>
          <a:p>
            <a:r>
              <a:rPr lang="en-IN" sz="1500" kern="100" dirty="0">
                <a:solidFill>
                  <a:schemeClr val="tx2"/>
                </a:solidFill>
                <a:effectLst/>
                <a:latin typeface="Neue Haas Grotesk Text Pro" panose="020B0504020202020204" pitchFamily="34" charset="0"/>
                <a:ea typeface="Noto Serif CJK SC"/>
                <a:cs typeface="OpenSymbol"/>
              </a:rPr>
              <a:t>The correlation matrix shows the pairwise correlations between different variables, with values ranging from -1 to 1.</a:t>
            </a:r>
            <a:endParaRPr lang="en-IN" sz="1500" kern="100" dirty="0">
              <a:solidFill>
                <a:schemeClr val="tx2"/>
              </a:solidFill>
              <a:effectLst/>
              <a:latin typeface="Liberation Serif"/>
              <a:ea typeface="Noto Serif CJK SC"/>
              <a:cs typeface="OpenSymbol"/>
            </a:endParaRPr>
          </a:p>
          <a:p>
            <a:r>
              <a:rPr lang="en-IN" sz="1500" kern="100" dirty="0">
                <a:solidFill>
                  <a:schemeClr val="tx2"/>
                </a:solidFill>
                <a:effectLst/>
                <a:latin typeface="Neue Haas Grotesk Text Pro" panose="020B0504020202020204" pitchFamily="34" charset="0"/>
                <a:ea typeface="Noto Serif CJK SC"/>
                <a:cs typeface="OpenSymbol"/>
              </a:rPr>
              <a:t>A heatmap is created using </a:t>
            </a:r>
            <a:r>
              <a:rPr lang="en-IN" sz="1500" kern="100" dirty="0" err="1">
                <a:solidFill>
                  <a:schemeClr val="tx2"/>
                </a:solidFill>
                <a:effectLst/>
                <a:latin typeface="Neue Haas Grotesk Text Pro" panose="020B0504020202020204" pitchFamily="34" charset="0"/>
                <a:ea typeface="Noto Serif CJK SC"/>
                <a:cs typeface="OpenSymbol"/>
              </a:rPr>
              <a:t>Seaborn's</a:t>
            </a:r>
            <a:r>
              <a:rPr lang="en-IN" sz="1500" kern="100" dirty="0">
                <a:solidFill>
                  <a:schemeClr val="tx2"/>
                </a:solidFill>
                <a:effectLst/>
                <a:latin typeface="Neue Haas Grotesk Text Pro" panose="020B0504020202020204" pitchFamily="34" charset="0"/>
                <a:ea typeface="Noto Serif CJK SC"/>
                <a:cs typeface="OpenSymbol"/>
              </a:rPr>
              <a:t> </a:t>
            </a:r>
            <a:r>
              <a:rPr lang="en-IN" sz="1500" kern="100" dirty="0">
                <a:solidFill>
                  <a:schemeClr val="tx2"/>
                </a:solidFill>
                <a:effectLst/>
                <a:latin typeface="Neue Haas Grotesk Text Pro" panose="020B0504020202020204" pitchFamily="34" charset="0"/>
                <a:ea typeface="Noto Sans Mono CJK SC"/>
                <a:cs typeface="Liberation Mono"/>
              </a:rPr>
              <a:t>heatmap()</a:t>
            </a:r>
            <a:r>
              <a:rPr lang="en-IN" sz="1500" kern="100" dirty="0">
                <a:solidFill>
                  <a:schemeClr val="tx2"/>
                </a:solidFill>
                <a:effectLst/>
                <a:latin typeface="Neue Haas Grotesk Text Pro" panose="020B0504020202020204" pitchFamily="34" charset="0"/>
                <a:ea typeface="Noto Serif CJK SC"/>
                <a:cs typeface="OpenSymbol"/>
              </a:rPr>
              <a:t> function to visually represent the correlation matrix.</a:t>
            </a:r>
            <a:endParaRPr lang="en-IN" sz="1500" kern="100" dirty="0">
              <a:solidFill>
                <a:schemeClr val="tx2"/>
              </a:solidFill>
              <a:effectLst/>
              <a:latin typeface="Liberation Serif"/>
              <a:ea typeface="Noto Serif CJK SC"/>
              <a:cs typeface="OpenSymbol"/>
            </a:endParaRPr>
          </a:p>
          <a:p>
            <a:r>
              <a:rPr lang="en-IN" sz="1500" kern="100" dirty="0">
                <a:solidFill>
                  <a:schemeClr val="tx2"/>
                </a:solidFill>
                <a:effectLst/>
                <a:latin typeface="Neue Haas Grotesk Text Pro" panose="020B0504020202020204" pitchFamily="34" charset="0"/>
                <a:ea typeface="Noto Serif CJK SC"/>
                <a:cs typeface="OpenSymbol"/>
              </a:rPr>
              <a:t>The heatmap includes annotations to display the correlation coefficients between variables.</a:t>
            </a:r>
            <a:endParaRPr lang="en-IN" sz="1500" kern="100" dirty="0">
              <a:solidFill>
                <a:schemeClr val="tx2"/>
              </a:solidFill>
              <a:effectLst/>
              <a:latin typeface="Liberation Serif"/>
              <a:ea typeface="Noto Serif CJK SC"/>
              <a:cs typeface="OpenSymbol"/>
            </a:endParaRPr>
          </a:p>
          <a:p>
            <a:r>
              <a:rPr lang="en-IN" sz="1500" kern="100" dirty="0">
                <a:solidFill>
                  <a:schemeClr val="tx2"/>
                </a:solidFill>
                <a:effectLst/>
                <a:latin typeface="Neue Haas Grotesk Text Pro" panose="020B0504020202020204" pitchFamily="34" charset="0"/>
                <a:ea typeface="Noto Serif CJK SC"/>
                <a:cs typeface="OpenSymbol"/>
              </a:rPr>
              <a:t>This analysis helps identify potential relationships between variables and their impact on heart disease prediction.</a:t>
            </a:r>
            <a:endParaRPr lang="en-IN" sz="1500" kern="100" dirty="0">
              <a:solidFill>
                <a:schemeClr val="tx2"/>
              </a:solidFill>
              <a:effectLst/>
              <a:latin typeface="Liberation Serif"/>
              <a:ea typeface="Noto Serif CJK SC"/>
              <a:cs typeface="OpenSymbol"/>
            </a:endParaRPr>
          </a:p>
          <a:p>
            <a:endParaRPr lang="en-IN" sz="1500" dirty="0">
              <a:solidFill>
                <a:schemeClr val="tx2"/>
              </a:solidFill>
            </a:endParaRPr>
          </a:p>
        </p:txBody>
      </p:sp>
      <p:grpSp>
        <p:nvGrpSpPr>
          <p:cNvPr id="14"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2127441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E92BA0-25BD-788C-77C8-6661B4838AE7}"/>
              </a:ext>
            </a:extLst>
          </p:cNvPr>
          <p:cNvSpPr>
            <a:spLocks noGrp="1"/>
          </p:cNvSpPr>
          <p:nvPr>
            <p:ph type="title"/>
          </p:nvPr>
        </p:nvSpPr>
        <p:spPr>
          <a:xfrm>
            <a:off x="6094105" y="802955"/>
            <a:ext cx="4977976" cy="1454051"/>
          </a:xfrm>
        </p:spPr>
        <p:txBody>
          <a:bodyPr>
            <a:normAutofit/>
          </a:bodyPr>
          <a:lstStyle/>
          <a:p>
            <a:pPr>
              <a:spcAft>
                <a:spcPts val="700"/>
              </a:spcAft>
            </a:pPr>
            <a:r>
              <a:rPr lang="en-IN" sz="2300" b="1" kern="100" dirty="0">
                <a:solidFill>
                  <a:schemeClr val="tx2"/>
                </a:solidFill>
                <a:effectLst/>
                <a:latin typeface="Neue Haas Grotesk Text Pro" panose="020B0504020202020204" pitchFamily="34" charset="0"/>
                <a:ea typeface="Noto Serif CJK SC"/>
                <a:cs typeface="Noto Sans Devanagari" panose="020B0502040504020204" pitchFamily="34" charset="0"/>
              </a:rPr>
              <a:t>MODEL PREPARATION AND TUNING PARAMS AND HYPRERPARAMS: Data Splitting</a:t>
            </a:r>
            <a:br>
              <a:rPr lang="en-IN" sz="2300" kern="100" dirty="0">
                <a:solidFill>
                  <a:schemeClr val="tx2"/>
                </a:solidFill>
                <a:effectLst/>
                <a:latin typeface="Liberation Serif"/>
                <a:ea typeface="Noto Serif CJK SC"/>
                <a:cs typeface="Symbol" panose="05050102010706020507" pitchFamily="18" charset="2"/>
              </a:rPr>
            </a:br>
            <a:endParaRPr lang="en-IN" sz="2300" kern="100" dirty="0">
              <a:solidFill>
                <a:schemeClr val="tx2"/>
              </a:solidFill>
              <a:effectLst/>
              <a:latin typeface="Liberation Serif"/>
              <a:ea typeface="Noto Serif CJK SC"/>
              <a:cs typeface="Noto Sans Devanagari" panose="020B0502040504020204" pitchFamily="34" charset="0"/>
            </a:endParaRPr>
          </a:p>
        </p:txBody>
      </p:sp>
      <p:pic>
        <p:nvPicPr>
          <p:cNvPr id="7" name="Graphic 6" descr="Table">
            <a:extLst>
              <a:ext uri="{FF2B5EF4-FFF2-40B4-BE49-F238E27FC236}">
                <a16:creationId xmlns:a16="http://schemas.microsoft.com/office/drawing/2014/main" id="{3454D6A1-A49E-C7EF-950F-32183596F0F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3" name="Content Placeholder 2">
            <a:extLst>
              <a:ext uri="{FF2B5EF4-FFF2-40B4-BE49-F238E27FC236}">
                <a16:creationId xmlns:a16="http://schemas.microsoft.com/office/drawing/2014/main" id="{1973C05F-D96D-8D99-C08B-8A91685245D3}"/>
              </a:ext>
            </a:extLst>
          </p:cNvPr>
          <p:cNvSpPr>
            <a:spLocks noGrp="1"/>
          </p:cNvSpPr>
          <p:nvPr>
            <p:ph idx="1"/>
          </p:nvPr>
        </p:nvSpPr>
        <p:spPr>
          <a:xfrm>
            <a:off x="6090574" y="2421682"/>
            <a:ext cx="4977578" cy="3639289"/>
          </a:xfrm>
        </p:spPr>
        <p:txBody>
          <a:bodyPr anchor="ctr">
            <a:normAutofit/>
          </a:bodyPr>
          <a:lstStyle/>
          <a:p>
            <a:r>
              <a:rPr lang="en-IN" sz="1800" kern="100">
                <a:solidFill>
                  <a:schemeClr val="tx2"/>
                </a:solidFill>
                <a:effectLst/>
                <a:latin typeface="Neue Haas Grotesk Text Pro" panose="020B0504020202020204" pitchFamily="34" charset="0"/>
                <a:ea typeface="Noto Serif CJK SC"/>
                <a:cs typeface="OpenSymbol"/>
              </a:rPr>
              <a:t>The dataset is split into features (X) and the target variable (Y), where X contains all columns except the "target" column, and Y contains only the "target" column.</a:t>
            </a:r>
            <a:endParaRPr lang="en-IN" sz="1800" kern="100">
              <a:solidFill>
                <a:schemeClr val="tx2"/>
              </a:solidFill>
              <a:effectLst/>
              <a:latin typeface="Liberation Serif"/>
              <a:ea typeface="Noto Serif CJK SC"/>
              <a:cs typeface="OpenSymbol"/>
            </a:endParaRPr>
          </a:p>
          <a:p>
            <a:r>
              <a:rPr lang="en-IN" sz="1800" kern="100">
                <a:solidFill>
                  <a:schemeClr val="tx2"/>
                </a:solidFill>
                <a:effectLst/>
                <a:latin typeface="Neue Haas Grotesk Text Pro" panose="020B0504020202020204" pitchFamily="34" charset="0"/>
                <a:ea typeface="Noto Serif CJK SC"/>
                <a:cs typeface="OpenSymbol"/>
              </a:rPr>
              <a:t>The dataset is further split into training and testing sets using the </a:t>
            </a:r>
            <a:r>
              <a:rPr lang="en-IN" sz="1800" kern="100">
                <a:solidFill>
                  <a:schemeClr val="tx2"/>
                </a:solidFill>
                <a:effectLst/>
                <a:latin typeface="Neue Haas Grotesk Text Pro" panose="020B0504020202020204" pitchFamily="34" charset="0"/>
                <a:ea typeface="Noto Sans Mono CJK SC"/>
                <a:cs typeface="Liberation Mono"/>
              </a:rPr>
              <a:t>train_test_split()</a:t>
            </a:r>
            <a:r>
              <a:rPr lang="en-IN" sz="1800" kern="100">
                <a:solidFill>
                  <a:schemeClr val="tx2"/>
                </a:solidFill>
                <a:effectLst/>
                <a:latin typeface="Neue Haas Grotesk Text Pro" panose="020B0504020202020204" pitchFamily="34" charset="0"/>
                <a:ea typeface="Noto Serif CJK SC"/>
                <a:cs typeface="OpenSymbol"/>
              </a:rPr>
              <a:t> function from scikit-learn. The training set comprises 80% of the data, while the testing set comprises 20%.</a:t>
            </a:r>
            <a:endParaRPr lang="en-IN" sz="1800" kern="100">
              <a:solidFill>
                <a:schemeClr val="tx2"/>
              </a:solidFill>
              <a:effectLst/>
              <a:latin typeface="Liberation Serif"/>
              <a:ea typeface="Noto Serif CJK SC"/>
              <a:cs typeface="OpenSymbol"/>
            </a:endParaRPr>
          </a:p>
          <a:p>
            <a:endParaRPr lang="en-IN" sz="1800">
              <a:solidFill>
                <a:schemeClr val="tx2"/>
              </a:solidFill>
            </a:endParaRPr>
          </a:p>
        </p:txBody>
      </p:sp>
      <p:grpSp>
        <p:nvGrpSpPr>
          <p:cNvPr id="14"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42628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tack of files">
            <a:extLst>
              <a:ext uri="{FF2B5EF4-FFF2-40B4-BE49-F238E27FC236}">
                <a16:creationId xmlns:a16="http://schemas.microsoft.com/office/drawing/2014/main" id="{273C33A3-54BB-6121-4271-B32856F46D45}"/>
              </a:ext>
            </a:extLst>
          </p:cNvPr>
          <p:cNvPicPr>
            <a:picLocks noChangeAspect="1"/>
          </p:cNvPicPr>
          <p:nvPr/>
        </p:nvPicPr>
        <p:blipFill rotWithShape="1">
          <a:blip r:embed="rId2"/>
          <a:srcRect l="4096" r="1786" b="-1"/>
          <a:stretch/>
        </p:blipFill>
        <p:spPr>
          <a:xfrm>
            <a:off x="2522356"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9213791-113E-0E19-6DCA-FBBACA425592}"/>
              </a:ext>
            </a:extLst>
          </p:cNvPr>
          <p:cNvSpPr>
            <a:spLocks noGrp="1"/>
          </p:cNvSpPr>
          <p:nvPr>
            <p:ph type="title"/>
          </p:nvPr>
        </p:nvSpPr>
        <p:spPr>
          <a:xfrm>
            <a:off x="838200" y="365125"/>
            <a:ext cx="3822189" cy="1899912"/>
          </a:xfrm>
        </p:spPr>
        <p:txBody>
          <a:bodyPr>
            <a:normAutofit/>
          </a:bodyPr>
          <a:lstStyle/>
          <a:p>
            <a:r>
              <a:rPr lang="en-US" sz="4000"/>
              <a:t>Links for csv and jupyter notebook</a:t>
            </a:r>
            <a:endParaRPr lang="en-IN" sz="4000"/>
          </a:p>
        </p:txBody>
      </p:sp>
      <p:sp>
        <p:nvSpPr>
          <p:cNvPr id="3" name="Content Placeholder 2">
            <a:extLst>
              <a:ext uri="{FF2B5EF4-FFF2-40B4-BE49-F238E27FC236}">
                <a16:creationId xmlns:a16="http://schemas.microsoft.com/office/drawing/2014/main" id="{188C15D0-DEDE-AE20-28DA-0FB8D5257A46}"/>
              </a:ext>
            </a:extLst>
          </p:cNvPr>
          <p:cNvSpPr>
            <a:spLocks noGrp="1"/>
          </p:cNvSpPr>
          <p:nvPr>
            <p:ph idx="1"/>
          </p:nvPr>
        </p:nvSpPr>
        <p:spPr>
          <a:xfrm>
            <a:off x="838200" y="2434201"/>
            <a:ext cx="3822189" cy="3742762"/>
          </a:xfrm>
        </p:spPr>
        <p:txBody>
          <a:bodyPr>
            <a:normAutofit/>
          </a:bodyPr>
          <a:lstStyle/>
          <a:p>
            <a:r>
              <a:rPr lang="en-IN" sz="1900" kern="100" dirty="0" err="1">
                <a:effectLst/>
                <a:latin typeface="Neue Haas Grotesk Text Pro" panose="020B0504020202020204" pitchFamily="34" charset="0"/>
                <a:ea typeface="Noto Serif CJK SC"/>
                <a:cs typeface="Noto Sans Devanagari" panose="020B0502040504020204" pitchFamily="34" charset="0"/>
              </a:rPr>
              <a:t>ipynb</a:t>
            </a:r>
            <a:r>
              <a:rPr lang="en-IN" sz="1900" kern="100" dirty="0">
                <a:effectLst/>
                <a:latin typeface="Neue Haas Grotesk Text Pro" panose="020B0504020202020204" pitchFamily="34" charset="0"/>
                <a:ea typeface="Noto Serif CJK SC"/>
                <a:cs typeface="Noto Sans Devanagari" panose="020B0502040504020204" pitchFamily="34" charset="0"/>
              </a:rPr>
              <a:t>:-</a:t>
            </a:r>
          </a:p>
          <a:p>
            <a:pPr marL="0" indent="0">
              <a:buNone/>
            </a:pPr>
            <a:r>
              <a:rPr lang="en-IN" sz="1900" kern="100" dirty="0">
                <a:effectLst/>
                <a:latin typeface="Neue Haas Grotesk Text Pro" panose="020B0504020202020204" pitchFamily="34" charset="0"/>
                <a:ea typeface="Noto Serif CJK SC"/>
                <a:cs typeface="Noto Sans Devanagari" panose="020B0502040504020204" pitchFamily="34" charset="0"/>
              </a:rPr>
              <a:t>https://colab.research.google.com/drive/15nlPYY8uTB3ovAlC3fcZBT1bB7wEtSLH?usp=sharing</a:t>
            </a:r>
            <a:endParaRPr lang="en-IN" sz="1900" kern="100" dirty="0">
              <a:effectLst/>
              <a:latin typeface="Liberation Serif"/>
              <a:ea typeface="Noto Serif CJK SC"/>
              <a:cs typeface="Noto Sans Devanagari" panose="020B0502040504020204" pitchFamily="34" charset="0"/>
            </a:endParaRPr>
          </a:p>
          <a:p>
            <a:r>
              <a:rPr lang="en-IN" sz="1900" kern="100" dirty="0">
                <a:effectLst/>
                <a:latin typeface="Neue Haas Grotesk Text Pro" panose="020B0504020202020204" pitchFamily="34" charset="0"/>
                <a:ea typeface="Noto Serif CJK SC"/>
                <a:cs typeface="Noto Sans Devanagari" panose="020B0502040504020204" pitchFamily="34" charset="0"/>
              </a:rPr>
              <a:t>csv file :-</a:t>
            </a:r>
          </a:p>
          <a:p>
            <a:pPr marL="0" indent="0">
              <a:buNone/>
            </a:pPr>
            <a:r>
              <a:rPr lang="en-IN" sz="1900" kern="100" dirty="0">
                <a:effectLst/>
                <a:latin typeface="Neue Haas Grotesk Text Pro" panose="020B0504020202020204" pitchFamily="34" charset="0"/>
                <a:ea typeface="Noto Serif CJK SC"/>
                <a:cs typeface="Noto Sans Devanagari" panose="020B0502040504020204" pitchFamily="34" charset="0"/>
              </a:rPr>
              <a:t> https://docs.google.com/spreadsheets/d/1Wb0LNUOFUY3xeRK4wKSrx-kwmLYRdl8pnRTnaqRRLvc/edit?usp=sharing</a:t>
            </a:r>
            <a:endParaRPr lang="en-IN" sz="1900" kern="100" dirty="0">
              <a:effectLst/>
              <a:latin typeface="Liberation Serif"/>
              <a:ea typeface="Noto Serif CJK SC"/>
              <a:cs typeface="Noto Sans Devanagari" panose="020B0502040504020204" pitchFamily="34" charset="0"/>
            </a:endParaRPr>
          </a:p>
          <a:p>
            <a:endParaRPr lang="en-IN" sz="1900" dirty="0"/>
          </a:p>
        </p:txBody>
      </p:sp>
    </p:spTree>
    <p:extLst>
      <p:ext uri="{BB962C8B-B14F-4D97-AF65-F5344CB8AC3E}">
        <p14:creationId xmlns:p14="http://schemas.microsoft.com/office/powerpoint/2010/main" val="2375257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9E048A-5DA9-85F5-0D68-72F51B7A3E91}"/>
              </a:ext>
            </a:extLst>
          </p:cNvPr>
          <p:cNvSpPr>
            <a:spLocks noGrp="1"/>
          </p:cNvSpPr>
          <p:nvPr>
            <p:ph type="title"/>
          </p:nvPr>
        </p:nvSpPr>
        <p:spPr>
          <a:xfrm>
            <a:off x="841248" y="256032"/>
            <a:ext cx="10506456" cy="1014984"/>
          </a:xfrm>
        </p:spPr>
        <p:txBody>
          <a:bodyPr anchor="b">
            <a:normAutofit/>
          </a:bodyPr>
          <a:lstStyle/>
          <a:p>
            <a:r>
              <a:rPr lang="en-US"/>
              <a:t>Model Selection and evaluation</a:t>
            </a:r>
            <a:endParaRPr lang="en-IN" dirty="0"/>
          </a:p>
        </p:txBody>
      </p:sp>
      <p:sp>
        <p:nvSpPr>
          <p:cNvPr id="15" name="Rectangle 14">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16" name="Content Placeholder 2">
            <a:extLst>
              <a:ext uri="{FF2B5EF4-FFF2-40B4-BE49-F238E27FC236}">
                <a16:creationId xmlns:a16="http://schemas.microsoft.com/office/drawing/2014/main" id="{C52E3D3B-369B-1999-C02C-67784B219FF0}"/>
              </a:ext>
            </a:extLst>
          </p:cNvPr>
          <p:cNvGraphicFramePr>
            <a:graphicFrameLocks noGrp="1"/>
          </p:cNvGraphicFramePr>
          <p:nvPr>
            <p:ph idx="1"/>
            <p:extLst>
              <p:ext uri="{D42A27DB-BD31-4B8C-83A1-F6EECF244321}">
                <p14:modId xmlns:p14="http://schemas.microsoft.com/office/powerpoint/2010/main" val="4199035030"/>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62710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2C608A-A08A-1014-8100-74C5A5357FF3}"/>
              </a:ext>
            </a:extLst>
          </p:cNvPr>
          <p:cNvSpPr>
            <a:spLocks noGrp="1"/>
          </p:cNvSpPr>
          <p:nvPr>
            <p:ph type="title"/>
          </p:nvPr>
        </p:nvSpPr>
        <p:spPr>
          <a:xfrm>
            <a:off x="841248" y="256032"/>
            <a:ext cx="10506456" cy="1014984"/>
          </a:xfrm>
        </p:spPr>
        <p:txBody>
          <a:bodyPr anchor="b">
            <a:normAutofit/>
          </a:bodyPr>
          <a:lstStyle/>
          <a:p>
            <a:r>
              <a:rPr lang="en-US" dirty="0"/>
              <a:t>Model Comparison</a:t>
            </a:r>
            <a:endParaRPr lang="en-IN" dirty="0"/>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4E373304-6341-4DD0-8DFA-7C270EE3415A}"/>
              </a:ext>
            </a:extLst>
          </p:cNvPr>
          <p:cNvGraphicFramePr>
            <a:graphicFrameLocks noGrp="1"/>
          </p:cNvGraphicFramePr>
          <p:nvPr>
            <p:ph idx="1"/>
            <p:extLst>
              <p:ext uri="{D42A27DB-BD31-4B8C-83A1-F6EECF244321}">
                <p14:modId xmlns:p14="http://schemas.microsoft.com/office/powerpoint/2010/main" val="530660585"/>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333676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D2E5B0-F605-3099-0614-C419BF4FA8BF}"/>
              </a:ext>
            </a:extLst>
          </p:cNvPr>
          <p:cNvSpPr>
            <a:spLocks noGrp="1"/>
          </p:cNvSpPr>
          <p:nvPr>
            <p:ph type="title"/>
          </p:nvPr>
        </p:nvSpPr>
        <p:spPr>
          <a:xfrm>
            <a:off x="841248" y="256032"/>
            <a:ext cx="10506456" cy="1014984"/>
          </a:xfrm>
        </p:spPr>
        <p:txBody>
          <a:bodyPr anchor="b">
            <a:normAutofit/>
          </a:bodyPr>
          <a:lstStyle/>
          <a:p>
            <a:r>
              <a:rPr lang="en-IN" sz="3100" kern="100">
                <a:effectLst/>
                <a:latin typeface="Neue Haas Grotesk Text Pro" panose="020B0504020202020204" pitchFamily="34" charset="0"/>
                <a:ea typeface="Noto Serif CJK SC"/>
                <a:cs typeface="Noto Sans Devanagari" panose="020B0502040504020204" pitchFamily="34" charset="0"/>
              </a:rPr>
              <a:t>Hyperparameter Tuning</a:t>
            </a:r>
            <a:r>
              <a:rPr lang="en-IN" sz="3100" kern="100">
                <a:effectLst/>
                <a:latin typeface="Neue Haas Grotesk Text Pro" panose="020B0504020202020204" pitchFamily="34" charset="0"/>
                <a:ea typeface="Noto Serif CJK SC"/>
                <a:cs typeface="Symbol" panose="05050102010706020507" pitchFamily="18" charset="2"/>
              </a:rPr>
              <a:t>:</a:t>
            </a:r>
            <a:br>
              <a:rPr lang="en-IN" sz="3100" kern="100">
                <a:effectLst/>
                <a:latin typeface="Liberation Serif"/>
                <a:ea typeface="Noto Serif CJK SC"/>
                <a:cs typeface="Symbol" panose="05050102010706020507" pitchFamily="18" charset="2"/>
              </a:rPr>
            </a:br>
            <a:endParaRPr lang="en-IN" sz="3100"/>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D4D288F4-EB35-16A0-C8DF-1658362AFAD2}"/>
              </a:ext>
            </a:extLst>
          </p:cNvPr>
          <p:cNvGraphicFramePr>
            <a:graphicFrameLocks noGrp="1"/>
          </p:cNvGraphicFramePr>
          <p:nvPr>
            <p:ph idx="1"/>
            <p:extLst>
              <p:ext uri="{D42A27DB-BD31-4B8C-83A1-F6EECF244321}">
                <p14:modId xmlns:p14="http://schemas.microsoft.com/office/powerpoint/2010/main" val="2671052445"/>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911327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2876C8-8D06-ED23-3021-9FF54D027E31}"/>
              </a:ext>
            </a:extLst>
          </p:cNvPr>
          <p:cNvSpPr>
            <a:spLocks noGrp="1"/>
          </p:cNvSpPr>
          <p:nvPr>
            <p:ph type="title"/>
          </p:nvPr>
        </p:nvSpPr>
        <p:spPr>
          <a:xfrm>
            <a:off x="841248" y="256032"/>
            <a:ext cx="10506456" cy="1014984"/>
          </a:xfrm>
        </p:spPr>
        <p:txBody>
          <a:bodyPr anchor="b">
            <a:normAutofit/>
          </a:bodyPr>
          <a:lstStyle/>
          <a:p>
            <a:r>
              <a:rPr lang="en-IN" sz="2400" kern="100">
                <a:effectLst/>
                <a:latin typeface="Neue Haas Grotesk Text Pro" panose="020B0504020202020204" pitchFamily="34" charset="0"/>
                <a:ea typeface="Noto Serif CJK SC"/>
                <a:cs typeface="Noto Sans Devanagari" panose="020B0502040504020204" pitchFamily="34" charset="0"/>
              </a:rPr>
              <a:t>Model Training and Evaluation with Optimized Hyperparameters</a:t>
            </a:r>
            <a:r>
              <a:rPr lang="en-IN" sz="2400" kern="100">
                <a:effectLst/>
                <a:latin typeface="Neue Haas Grotesk Text Pro" panose="020B0504020202020204" pitchFamily="34" charset="0"/>
                <a:ea typeface="Noto Serif CJK SC"/>
                <a:cs typeface="Symbol" panose="05050102010706020507" pitchFamily="18" charset="2"/>
              </a:rPr>
              <a:t>:</a:t>
            </a:r>
            <a:br>
              <a:rPr lang="en-IN" sz="2400" kern="100">
                <a:effectLst/>
                <a:latin typeface="Liberation Serif"/>
                <a:ea typeface="Noto Serif CJK SC"/>
                <a:cs typeface="Symbol" panose="05050102010706020507" pitchFamily="18" charset="2"/>
              </a:rPr>
            </a:br>
            <a:endParaRPr lang="en-IN" sz="2400"/>
          </a:p>
        </p:txBody>
      </p:sp>
      <p:sp>
        <p:nvSpPr>
          <p:cNvPr id="16" name="Rectangle 15">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18" name="Content Placeholder 2">
            <a:extLst>
              <a:ext uri="{FF2B5EF4-FFF2-40B4-BE49-F238E27FC236}">
                <a16:creationId xmlns:a16="http://schemas.microsoft.com/office/drawing/2014/main" id="{E3AA46FA-3EFF-7D19-8FE1-2543AD3F7FFA}"/>
              </a:ext>
            </a:extLst>
          </p:cNvPr>
          <p:cNvGraphicFramePr>
            <a:graphicFrameLocks noGrp="1"/>
          </p:cNvGraphicFramePr>
          <p:nvPr>
            <p:ph idx="1"/>
            <p:extLst>
              <p:ext uri="{D42A27DB-BD31-4B8C-83A1-F6EECF244321}">
                <p14:modId xmlns:p14="http://schemas.microsoft.com/office/powerpoint/2010/main" val="1429035420"/>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132291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211207-190F-456F-D641-FB5E42209995}"/>
              </a:ext>
            </a:extLst>
          </p:cNvPr>
          <p:cNvSpPr>
            <a:spLocks noGrp="1"/>
          </p:cNvSpPr>
          <p:nvPr>
            <p:ph type="title"/>
          </p:nvPr>
        </p:nvSpPr>
        <p:spPr>
          <a:xfrm>
            <a:off x="686834" y="1153572"/>
            <a:ext cx="3200400" cy="4461163"/>
          </a:xfrm>
        </p:spPr>
        <p:txBody>
          <a:bodyPr>
            <a:normAutofit/>
          </a:bodyPr>
          <a:lstStyle/>
          <a:p>
            <a:r>
              <a:rPr lang="en-IN" sz="3400" kern="100" dirty="0">
                <a:solidFill>
                  <a:srgbClr val="FFFFFF"/>
                </a:solidFill>
                <a:effectLst/>
                <a:latin typeface="Neue Haas Grotesk Text Pro" panose="020B0504020202020204" pitchFamily="34" charset="0"/>
                <a:ea typeface="Noto Serif CJK SC"/>
                <a:cs typeface="Noto Sans Devanagari" panose="020B0502040504020204" pitchFamily="34" charset="0"/>
              </a:rPr>
              <a:t>MODEL EVALUATION:</a:t>
            </a:r>
            <a:br>
              <a:rPr lang="en-IN" sz="3400" kern="100" dirty="0">
                <a:solidFill>
                  <a:srgbClr val="FFFFFF"/>
                </a:solidFill>
                <a:effectLst/>
                <a:latin typeface="Liberation Serif"/>
                <a:ea typeface="Noto Serif CJK SC"/>
                <a:cs typeface="Noto Sans Devanagari" panose="020B0502040504020204" pitchFamily="34" charset="0"/>
              </a:rPr>
            </a:br>
            <a:r>
              <a:rPr lang="en-IN" sz="3400" kern="100" dirty="0">
                <a:solidFill>
                  <a:srgbClr val="FFFFFF"/>
                </a:solidFill>
                <a:effectLst/>
                <a:latin typeface="Neue Haas Grotesk Text Pro" panose="020B0504020202020204" pitchFamily="34" charset="0"/>
                <a:ea typeface="Noto Serif CJK SC"/>
                <a:cs typeface="Noto Sans Devanagari" panose="020B0502040504020204" pitchFamily="34" charset="0"/>
              </a:rPr>
              <a:t>Model Prediction</a:t>
            </a:r>
            <a:br>
              <a:rPr lang="en-IN" sz="3400" kern="100" dirty="0">
                <a:solidFill>
                  <a:srgbClr val="FFFFFF"/>
                </a:solidFill>
                <a:effectLst/>
                <a:latin typeface="Liberation Serif"/>
                <a:ea typeface="Noto Serif CJK SC"/>
                <a:cs typeface="Symbol" panose="05050102010706020507" pitchFamily="18" charset="2"/>
              </a:rPr>
            </a:br>
            <a:endParaRPr lang="en-IN" sz="3400" dirty="0">
              <a:solidFill>
                <a:srgbClr val="FFFFFF"/>
              </a:solidFill>
            </a:endParaRPr>
          </a:p>
        </p:txBody>
      </p:sp>
      <p:sp>
        <p:nvSpPr>
          <p:cNvPr id="23" name="Arc 2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644AE14-BBBD-3B1B-6D62-93B7B5EB5AB6}"/>
              </a:ext>
            </a:extLst>
          </p:cNvPr>
          <p:cNvSpPr>
            <a:spLocks noGrp="1"/>
          </p:cNvSpPr>
          <p:nvPr>
            <p:ph idx="1"/>
          </p:nvPr>
        </p:nvSpPr>
        <p:spPr>
          <a:xfrm>
            <a:off x="4447308" y="591344"/>
            <a:ext cx="6906491" cy="5585619"/>
          </a:xfrm>
        </p:spPr>
        <p:txBody>
          <a:bodyPr anchor="ctr">
            <a:normAutofit/>
          </a:bodyPr>
          <a:lstStyle/>
          <a:p>
            <a:r>
              <a:rPr lang="en-IN" kern="100">
                <a:effectLst/>
                <a:latin typeface="Neue Haas Grotesk Text Pro" panose="020B0504020202020204" pitchFamily="34" charset="0"/>
                <a:ea typeface="Noto Serif CJK SC"/>
                <a:cs typeface="OpenSymbol"/>
              </a:rPr>
              <a:t>The trained Logistic Regression model (</a:t>
            </a:r>
            <a:r>
              <a:rPr lang="en-IN" kern="100" err="1">
                <a:effectLst/>
                <a:latin typeface="Neue Haas Grotesk Text Pro" panose="020B0504020202020204" pitchFamily="34" charset="0"/>
                <a:ea typeface="Noto Sans Mono CJK SC"/>
                <a:cs typeface="Liberation Mono"/>
              </a:rPr>
              <a:t>G_log</a:t>
            </a:r>
            <a:r>
              <a:rPr lang="en-IN" kern="100">
                <a:effectLst/>
                <a:latin typeface="Neue Haas Grotesk Text Pro" panose="020B0504020202020204" pitchFamily="34" charset="0"/>
                <a:ea typeface="Noto Serif CJK SC"/>
                <a:cs typeface="OpenSymbol"/>
              </a:rPr>
              <a:t>) is used to make predictions on the test set (</a:t>
            </a:r>
            <a:r>
              <a:rPr lang="en-IN" kern="100" err="1">
                <a:effectLst/>
                <a:latin typeface="Neue Haas Grotesk Text Pro" panose="020B0504020202020204" pitchFamily="34" charset="0"/>
                <a:ea typeface="Noto Sans Mono CJK SC"/>
                <a:cs typeface="Liberation Mono"/>
              </a:rPr>
              <a:t>X_test</a:t>
            </a:r>
            <a:r>
              <a:rPr lang="en-IN" kern="100">
                <a:effectLst/>
                <a:latin typeface="Neue Haas Grotesk Text Pro" panose="020B0504020202020204" pitchFamily="34" charset="0"/>
                <a:ea typeface="Noto Serif CJK SC"/>
                <a:cs typeface="OpenSymbol"/>
              </a:rPr>
              <a:t>) using the </a:t>
            </a:r>
            <a:r>
              <a:rPr lang="en-IN" kern="100">
                <a:effectLst/>
                <a:latin typeface="Neue Haas Grotesk Text Pro" panose="020B0504020202020204" pitchFamily="34" charset="0"/>
                <a:ea typeface="Noto Sans Mono CJK SC"/>
                <a:cs typeface="Liberation Mono"/>
              </a:rPr>
              <a:t>predict()</a:t>
            </a:r>
            <a:r>
              <a:rPr lang="en-IN" kern="100">
                <a:effectLst/>
                <a:latin typeface="Neue Haas Grotesk Text Pro" panose="020B0504020202020204" pitchFamily="34" charset="0"/>
                <a:ea typeface="Noto Serif CJK SC"/>
                <a:cs typeface="OpenSymbol"/>
              </a:rPr>
              <a:t> function. The predicted values are stored in the </a:t>
            </a:r>
            <a:r>
              <a:rPr lang="en-IN" kern="100" err="1">
                <a:effectLst/>
                <a:latin typeface="Neue Haas Grotesk Text Pro" panose="020B0504020202020204" pitchFamily="34" charset="0"/>
                <a:ea typeface="Noto Sans Mono CJK SC"/>
                <a:cs typeface="Liberation Mono"/>
              </a:rPr>
              <a:t>Y_preds</a:t>
            </a:r>
            <a:r>
              <a:rPr lang="en-IN" kern="100">
                <a:effectLst/>
                <a:latin typeface="Neue Haas Grotesk Text Pro" panose="020B0504020202020204" pitchFamily="34" charset="0"/>
                <a:ea typeface="Noto Serif CJK SC"/>
                <a:cs typeface="OpenSymbol"/>
              </a:rPr>
              <a:t> variable.</a:t>
            </a:r>
            <a:endParaRPr lang="en-IN" kern="100">
              <a:effectLst/>
              <a:latin typeface="Liberation Serif"/>
              <a:ea typeface="Noto Serif CJK SC"/>
              <a:cs typeface="OpenSymbol"/>
            </a:endParaRPr>
          </a:p>
          <a:p>
            <a:endParaRPr lang="en-IN"/>
          </a:p>
        </p:txBody>
      </p:sp>
    </p:spTree>
    <p:extLst>
      <p:ext uri="{BB962C8B-B14F-4D97-AF65-F5344CB8AC3E}">
        <p14:creationId xmlns:p14="http://schemas.microsoft.com/office/powerpoint/2010/main" val="18669798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C799903-48D5-4A31-A1A2-541072D97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8EFFF109-FC58-4FD3-BE05-9775A1310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6E6E6"/>
            </a:solidFill>
          </a:ln>
          <a:effectLst>
            <a:outerShdw blurRad="508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E1B96AD6-92A9-4273-A62B-96A1C3E0B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4F95F43-3EE3-741E-6B3D-AF7594410DFF}"/>
              </a:ext>
            </a:extLst>
          </p:cNvPr>
          <p:cNvSpPr>
            <a:spLocks noGrp="1"/>
          </p:cNvSpPr>
          <p:nvPr>
            <p:ph type="title"/>
          </p:nvPr>
        </p:nvSpPr>
        <p:spPr>
          <a:xfrm>
            <a:off x="621792" y="1161288"/>
            <a:ext cx="3602736" cy="4526280"/>
          </a:xfrm>
        </p:spPr>
        <p:txBody>
          <a:bodyPr>
            <a:normAutofit/>
          </a:bodyPr>
          <a:lstStyle/>
          <a:p>
            <a:r>
              <a:rPr lang="en-IN" sz="4000" kern="100">
                <a:effectLst/>
                <a:latin typeface="Neue Haas Grotesk Text Pro" panose="020B0504020202020204" pitchFamily="34" charset="0"/>
                <a:ea typeface="Noto Serif CJK SC"/>
                <a:cs typeface="Noto Sans Devanagari" panose="020B0502040504020204" pitchFamily="34" charset="0"/>
              </a:rPr>
              <a:t>ROC Curve and AUC Score</a:t>
            </a:r>
            <a:br>
              <a:rPr lang="en-IN" sz="4000" kern="100">
                <a:effectLst/>
                <a:latin typeface="Liberation Serif"/>
                <a:ea typeface="Noto Serif CJK SC"/>
                <a:cs typeface="Symbol" panose="05050102010706020507" pitchFamily="18" charset="2"/>
              </a:rPr>
            </a:br>
            <a:endParaRPr lang="en-IN" sz="4000"/>
          </a:p>
        </p:txBody>
      </p:sp>
      <p:sp>
        <p:nvSpPr>
          <p:cNvPr id="14" name="Rectangle 13">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102049"/>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D753D607-D064-31DA-7CD7-5866D933DC47}"/>
              </a:ext>
            </a:extLst>
          </p:cNvPr>
          <p:cNvSpPr>
            <a:spLocks noGrp="1"/>
          </p:cNvSpPr>
          <p:nvPr>
            <p:ph idx="1"/>
          </p:nvPr>
        </p:nvSpPr>
        <p:spPr>
          <a:xfrm>
            <a:off x="5434149" y="932688"/>
            <a:ext cx="5916603" cy="4992624"/>
          </a:xfrm>
        </p:spPr>
        <p:txBody>
          <a:bodyPr anchor="ctr">
            <a:normAutofit/>
          </a:bodyPr>
          <a:lstStyle/>
          <a:p>
            <a:r>
              <a:rPr lang="en-IN" sz="2000" kern="100" dirty="0">
                <a:effectLst/>
                <a:latin typeface="Neue Haas Grotesk Text Pro" panose="020B0504020202020204" pitchFamily="34" charset="0"/>
                <a:ea typeface="Noto Serif CJK SC"/>
                <a:cs typeface="OpenSymbol"/>
              </a:rPr>
              <a:t>The Receiver Operating Characteristic (ROC) curve and Area Under the Curve (AUC) are used to evaluate the performance of the model.</a:t>
            </a:r>
            <a:endParaRPr lang="en-IN" sz="2000" kern="100" dirty="0">
              <a:effectLst/>
              <a:latin typeface="Liberation Serif"/>
              <a:ea typeface="Noto Serif CJK SC"/>
              <a:cs typeface="OpenSymbol"/>
            </a:endParaRPr>
          </a:p>
          <a:p>
            <a:r>
              <a:rPr lang="en-IN" sz="2000" kern="100" dirty="0">
                <a:effectLst/>
                <a:latin typeface="Neue Haas Grotesk Text Pro" panose="020B0504020202020204" pitchFamily="34" charset="0"/>
                <a:ea typeface="Noto Serif CJK SC"/>
                <a:cs typeface="OpenSymbol"/>
              </a:rPr>
              <a:t>The </a:t>
            </a:r>
            <a:r>
              <a:rPr lang="en-IN" sz="2000" kern="100" dirty="0" err="1">
                <a:effectLst/>
                <a:latin typeface="Neue Haas Grotesk Text Pro" panose="020B0504020202020204" pitchFamily="34" charset="0"/>
                <a:ea typeface="Noto Sans Mono CJK SC"/>
                <a:cs typeface="Liberation Mono"/>
              </a:rPr>
              <a:t>roc_curve</a:t>
            </a:r>
            <a:r>
              <a:rPr lang="en-IN" sz="2000" kern="100" dirty="0">
                <a:effectLst/>
                <a:latin typeface="Neue Haas Grotesk Text Pro" panose="020B0504020202020204" pitchFamily="34" charset="0"/>
                <a:ea typeface="Noto Sans Mono CJK SC"/>
                <a:cs typeface="Liberation Mono"/>
              </a:rPr>
              <a:t>()</a:t>
            </a:r>
            <a:r>
              <a:rPr lang="en-IN" sz="2000" kern="100" dirty="0">
                <a:effectLst/>
                <a:latin typeface="Neue Haas Grotesk Text Pro" panose="020B0504020202020204" pitchFamily="34" charset="0"/>
                <a:ea typeface="Noto Serif CJK SC"/>
                <a:cs typeface="OpenSymbol"/>
              </a:rPr>
              <a:t> function from the </a:t>
            </a:r>
            <a:r>
              <a:rPr lang="en-IN" sz="2000" kern="100" dirty="0">
                <a:effectLst/>
                <a:latin typeface="Neue Haas Grotesk Text Pro" panose="020B0504020202020204" pitchFamily="34" charset="0"/>
                <a:ea typeface="Noto Sans Mono CJK SC"/>
                <a:cs typeface="Liberation Mono"/>
              </a:rPr>
              <a:t>metrics</a:t>
            </a:r>
            <a:r>
              <a:rPr lang="en-IN" sz="2000" kern="100" dirty="0">
                <a:effectLst/>
                <a:latin typeface="Neue Haas Grotesk Text Pro" panose="020B0504020202020204" pitchFamily="34" charset="0"/>
                <a:ea typeface="Noto Serif CJK SC"/>
                <a:cs typeface="OpenSymbol"/>
              </a:rPr>
              <a:t> module is used to calculate the false positive rate (</a:t>
            </a:r>
            <a:r>
              <a:rPr lang="en-IN" sz="2000" kern="100" dirty="0" err="1">
                <a:effectLst/>
                <a:latin typeface="Neue Haas Grotesk Text Pro" panose="020B0504020202020204" pitchFamily="34" charset="0"/>
                <a:ea typeface="Noto Serif CJK SC"/>
                <a:cs typeface="OpenSymbol"/>
              </a:rPr>
              <a:t>fpr</a:t>
            </a:r>
            <a:r>
              <a:rPr lang="en-IN" sz="2000" kern="100" dirty="0">
                <a:effectLst/>
                <a:latin typeface="Neue Haas Grotesk Text Pro" panose="020B0504020202020204" pitchFamily="34" charset="0"/>
                <a:ea typeface="Noto Serif CJK SC"/>
                <a:cs typeface="OpenSymbol"/>
              </a:rPr>
              <a:t>), true positive rate (</a:t>
            </a:r>
            <a:r>
              <a:rPr lang="en-IN" sz="2000" kern="100" dirty="0" err="1">
                <a:effectLst/>
                <a:latin typeface="Neue Haas Grotesk Text Pro" panose="020B0504020202020204" pitchFamily="34" charset="0"/>
                <a:ea typeface="Noto Serif CJK SC"/>
                <a:cs typeface="OpenSymbol"/>
              </a:rPr>
              <a:t>tpr</a:t>
            </a:r>
            <a:r>
              <a:rPr lang="en-IN" sz="2000" kern="100" dirty="0">
                <a:effectLst/>
                <a:latin typeface="Neue Haas Grotesk Text Pro" panose="020B0504020202020204" pitchFamily="34" charset="0"/>
                <a:ea typeface="Noto Serif CJK SC"/>
                <a:cs typeface="OpenSymbol"/>
              </a:rPr>
              <a:t>), and thresholds based on the predicted values (</a:t>
            </a:r>
            <a:r>
              <a:rPr lang="en-IN" sz="2000" kern="100" dirty="0" err="1">
                <a:effectLst/>
                <a:latin typeface="Neue Haas Grotesk Text Pro" panose="020B0504020202020204" pitchFamily="34" charset="0"/>
                <a:ea typeface="Noto Sans Mono CJK SC"/>
                <a:cs typeface="Liberation Mono"/>
              </a:rPr>
              <a:t>Y_preds</a:t>
            </a:r>
            <a:r>
              <a:rPr lang="en-IN" sz="2000" kern="100" dirty="0">
                <a:effectLst/>
                <a:latin typeface="Neue Haas Grotesk Text Pro" panose="020B0504020202020204" pitchFamily="34" charset="0"/>
                <a:ea typeface="Noto Serif CJK SC"/>
                <a:cs typeface="OpenSymbol"/>
              </a:rPr>
              <a:t>) and true labels (</a:t>
            </a:r>
            <a:r>
              <a:rPr lang="en-IN" sz="2000" kern="100" dirty="0" err="1">
                <a:effectLst/>
                <a:latin typeface="Neue Haas Grotesk Text Pro" panose="020B0504020202020204" pitchFamily="34" charset="0"/>
                <a:ea typeface="Noto Sans Mono CJK SC"/>
                <a:cs typeface="Liberation Mono"/>
              </a:rPr>
              <a:t>Y_test</a:t>
            </a:r>
            <a:r>
              <a:rPr lang="en-IN" sz="2000" kern="100" dirty="0">
                <a:effectLst/>
                <a:latin typeface="Neue Haas Grotesk Text Pro" panose="020B0504020202020204" pitchFamily="34" charset="0"/>
                <a:ea typeface="Noto Serif CJK SC"/>
                <a:cs typeface="OpenSymbol"/>
              </a:rPr>
              <a:t>).</a:t>
            </a:r>
            <a:endParaRPr lang="en-IN" sz="2000" kern="100" dirty="0">
              <a:effectLst/>
              <a:latin typeface="Liberation Serif"/>
              <a:ea typeface="Noto Serif CJK SC"/>
              <a:cs typeface="OpenSymbol"/>
            </a:endParaRPr>
          </a:p>
          <a:p>
            <a:r>
              <a:rPr lang="en-IN" sz="2000" kern="100" dirty="0">
                <a:effectLst/>
                <a:latin typeface="Neue Haas Grotesk Text Pro" panose="020B0504020202020204" pitchFamily="34" charset="0"/>
                <a:ea typeface="Noto Serif CJK SC"/>
                <a:cs typeface="OpenSymbol"/>
              </a:rPr>
              <a:t>The </a:t>
            </a:r>
            <a:r>
              <a:rPr lang="en-IN" sz="2000" kern="100" dirty="0" err="1">
                <a:effectLst/>
                <a:latin typeface="Neue Haas Grotesk Text Pro" panose="020B0504020202020204" pitchFamily="34" charset="0"/>
                <a:ea typeface="Noto Sans Mono CJK SC"/>
                <a:cs typeface="Liberation Mono"/>
              </a:rPr>
              <a:t>auc</a:t>
            </a:r>
            <a:r>
              <a:rPr lang="en-IN" sz="2000" kern="100" dirty="0">
                <a:effectLst/>
                <a:latin typeface="Neue Haas Grotesk Text Pro" panose="020B0504020202020204" pitchFamily="34" charset="0"/>
                <a:ea typeface="Noto Sans Mono CJK SC"/>
                <a:cs typeface="Liberation Mono"/>
              </a:rPr>
              <a:t>()</a:t>
            </a:r>
            <a:r>
              <a:rPr lang="en-IN" sz="2000" kern="100" dirty="0">
                <a:effectLst/>
                <a:latin typeface="Neue Haas Grotesk Text Pro" panose="020B0504020202020204" pitchFamily="34" charset="0"/>
                <a:ea typeface="Noto Serif CJK SC"/>
                <a:cs typeface="OpenSymbol"/>
              </a:rPr>
              <a:t> function calculates the AUC score based on the </a:t>
            </a:r>
            <a:r>
              <a:rPr lang="en-IN" sz="2000" kern="100" dirty="0" err="1">
                <a:effectLst/>
                <a:latin typeface="Neue Haas Grotesk Text Pro" panose="020B0504020202020204" pitchFamily="34" charset="0"/>
                <a:ea typeface="Noto Serif CJK SC"/>
                <a:cs typeface="OpenSymbol"/>
              </a:rPr>
              <a:t>fpr</a:t>
            </a:r>
            <a:r>
              <a:rPr lang="en-IN" sz="2000" kern="100" dirty="0">
                <a:effectLst/>
                <a:latin typeface="Neue Haas Grotesk Text Pro" panose="020B0504020202020204" pitchFamily="34" charset="0"/>
                <a:ea typeface="Noto Serif CJK SC"/>
                <a:cs typeface="OpenSymbol"/>
              </a:rPr>
              <a:t> and </a:t>
            </a:r>
            <a:r>
              <a:rPr lang="en-IN" sz="2000" kern="100" dirty="0" err="1">
                <a:effectLst/>
                <a:latin typeface="Neue Haas Grotesk Text Pro" panose="020B0504020202020204" pitchFamily="34" charset="0"/>
                <a:ea typeface="Noto Serif CJK SC"/>
                <a:cs typeface="OpenSymbol"/>
              </a:rPr>
              <a:t>tpr</a:t>
            </a:r>
            <a:r>
              <a:rPr lang="en-IN" sz="2000" kern="100" dirty="0">
                <a:effectLst/>
                <a:latin typeface="Neue Haas Grotesk Text Pro" panose="020B0504020202020204" pitchFamily="34" charset="0"/>
                <a:ea typeface="Noto Serif CJK SC"/>
                <a:cs typeface="OpenSymbol"/>
              </a:rPr>
              <a:t> values.</a:t>
            </a:r>
            <a:endParaRPr lang="en-IN" sz="2000" kern="100" dirty="0">
              <a:effectLst/>
              <a:latin typeface="Liberation Serif"/>
              <a:ea typeface="Noto Serif CJK SC"/>
              <a:cs typeface="OpenSymbol"/>
            </a:endParaRPr>
          </a:p>
          <a:p>
            <a:r>
              <a:rPr lang="en-IN" sz="2000" kern="100" dirty="0">
                <a:effectLst/>
                <a:latin typeface="Neue Haas Grotesk Text Pro" panose="020B0504020202020204" pitchFamily="34" charset="0"/>
                <a:ea typeface="Noto Serif CJK SC"/>
                <a:cs typeface="OpenSymbol"/>
              </a:rPr>
              <a:t>The ROC curve and AUC score are visualized using the </a:t>
            </a:r>
            <a:r>
              <a:rPr lang="en-IN" sz="2000" kern="100" dirty="0" err="1">
                <a:effectLst/>
                <a:latin typeface="Neue Haas Grotesk Text Pro" panose="020B0504020202020204" pitchFamily="34" charset="0"/>
                <a:ea typeface="Noto Sans Mono CJK SC"/>
                <a:cs typeface="Liberation Mono"/>
              </a:rPr>
              <a:t>RocCurveDisplay</a:t>
            </a:r>
            <a:r>
              <a:rPr lang="en-IN" sz="2000" kern="100" dirty="0">
                <a:effectLst/>
                <a:latin typeface="Neue Haas Grotesk Text Pro" panose="020B0504020202020204" pitchFamily="34" charset="0"/>
                <a:ea typeface="Noto Serif CJK SC"/>
                <a:cs typeface="OpenSymbol"/>
              </a:rPr>
              <a:t> class and </a:t>
            </a:r>
            <a:r>
              <a:rPr lang="en-IN" sz="2000" kern="100" dirty="0">
                <a:effectLst/>
                <a:latin typeface="Neue Haas Grotesk Text Pro" panose="020B0504020202020204" pitchFamily="34" charset="0"/>
                <a:ea typeface="Noto Sans Mono CJK SC"/>
                <a:cs typeface="Liberation Mono"/>
              </a:rPr>
              <a:t>plot()</a:t>
            </a:r>
            <a:r>
              <a:rPr lang="en-IN" sz="2000" kern="100" dirty="0">
                <a:effectLst/>
                <a:latin typeface="Neue Haas Grotesk Text Pro" panose="020B0504020202020204" pitchFamily="34" charset="0"/>
                <a:ea typeface="Noto Serif CJK SC"/>
                <a:cs typeface="OpenSymbol"/>
              </a:rPr>
              <a:t> function from the </a:t>
            </a:r>
            <a:r>
              <a:rPr lang="en-IN" sz="2000" kern="100" dirty="0">
                <a:effectLst/>
                <a:latin typeface="Neue Haas Grotesk Text Pro" panose="020B0504020202020204" pitchFamily="34" charset="0"/>
                <a:ea typeface="Noto Sans Mono CJK SC"/>
                <a:cs typeface="Liberation Mono"/>
              </a:rPr>
              <a:t>metrics</a:t>
            </a:r>
            <a:r>
              <a:rPr lang="en-IN" sz="2000" kern="100" dirty="0">
                <a:effectLst/>
                <a:latin typeface="Neue Haas Grotesk Text Pro" panose="020B0504020202020204" pitchFamily="34" charset="0"/>
                <a:ea typeface="Noto Serif CJK SC"/>
                <a:cs typeface="OpenSymbol"/>
              </a:rPr>
              <a:t> module.</a:t>
            </a:r>
            <a:endParaRPr lang="en-IN" sz="2000" kern="100" dirty="0">
              <a:effectLst/>
              <a:latin typeface="Liberation Serif"/>
              <a:ea typeface="Noto Serif CJK SC"/>
              <a:cs typeface="OpenSymbol"/>
            </a:endParaRPr>
          </a:p>
          <a:p>
            <a:endParaRPr lang="en-IN" sz="2000" dirty="0"/>
          </a:p>
        </p:txBody>
      </p:sp>
    </p:spTree>
    <p:extLst>
      <p:ext uri="{BB962C8B-B14F-4D97-AF65-F5344CB8AC3E}">
        <p14:creationId xmlns:p14="http://schemas.microsoft.com/office/powerpoint/2010/main" val="27580017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139CD3-BB4C-BA7B-D47D-EC70CE270A27}"/>
              </a:ext>
            </a:extLst>
          </p:cNvPr>
          <p:cNvSpPr>
            <a:spLocks noGrp="1"/>
          </p:cNvSpPr>
          <p:nvPr>
            <p:ph type="title"/>
          </p:nvPr>
        </p:nvSpPr>
        <p:spPr>
          <a:xfrm>
            <a:off x="4572001" y="601744"/>
            <a:ext cx="6781800" cy="1338696"/>
          </a:xfrm>
        </p:spPr>
        <p:txBody>
          <a:bodyPr>
            <a:normAutofit/>
          </a:bodyPr>
          <a:lstStyle/>
          <a:p>
            <a:r>
              <a:rPr lang="en-IN">
                <a:effectLst/>
                <a:latin typeface="Neue Haas Grotesk Text Pro" panose="020B0504020202020204" pitchFamily="34" charset="0"/>
                <a:ea typeface="Noto Serif CJK SC"/>
                <a:cs typeface="Noto Sans Devanagari" panose="020B0502040504020204" pitchFamily="34" charset="0"/>
              </a:rPr>
              <a:t>Confusion Matrix</a:t>
            </a:r>
            <a:endParaRPr lang="en-IN"/>
          </a:p>
        </p:txBody>
      </p:sp>
      <p:pic>
        <p:nvPicPr>
          <p:cNvPr id="5" name="Picture 4" descr="Formulae written on a blackboard">
            <a:extLst>
              <a:ext uri="{FF2B5EF4-FFF2-40B4-BE49-F238E27FC236}">
                <a16:creationId xmlns:a16="http://schemas.microsoft.com/office/drawing/2014/main" id="{01D43221-E5C7-C542-4423-82490916FACF}"/>
              </a:ext>
            </a:extLst>
          </p:cNvPr>
          <p:cNvPicPr>
            <a:picLocks noChangeAspect="1"/>
          </p:cNvPicPr>
          <p:nvPr/>
        </p:nvPicPr>
        <p:blipFill rotWithShape="1">
          <a:blip r:embed="rId2"/>
          <a:srcRect l="29828" r="33626" b="-1"/>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7DDC59DA-E625-525D-DFD7-BD01A0CA6A21}"/>
              </a:ext>
            </a:extLst>
          </p:cNvPr>
          <p:cNvSpPr>
            <a:spLocks noGrp="1"/>
          </p:cNvSpPr>
          <p:nvPr>
            <p:ph idx="1"/>
          </p:nvPr>
        </p:nvSpPr>
        <p:spPr>
          <a:xfrm>
            <a:off x="4572001" y="2201958"/>
            <a:ext cx="6781800" cy="3900730"/>
          </a:xfrm>
        </p:spPr>
        <p:txBody>
          <a:bodyPr anchor="t">
            <a:normAutofit/>
          </a:bodyPr>
          <a:lstStyle/>
          <a:p>
            <a:r>
              <a:rPr lang="en-IN" sz="2000" kern="100">
                <a:effectLst/>
                <a:latin typeface="Neue Haas Grotesk Text Pro" panose="020B0504020202020204" pitchFamily="34" charset="0"/>
                <a:ea typeface="Noto Serif CJK SC"/>
                <a:cs typeface="OpenSymbol"/>
              </a:rPr>
              <a:t>The confusion matrix is calculated using the </a:t>
            </a:r>
            <a:r>
              <a:rPr lang="en-IN" sz="2000" kern="100">
                <a:effectLst/>
                <a:latin typeface="Neue Haas Grotesk Text Pro" panose="020B0504020202020204" pitchFamily="34" charset="0"/>
                <a:ea typeface="Noto Sans Mono CJK SC"/>
                <a:cs typeface="Liberation Mono"/>
              </a:rPr>
              <a:t>confusion_matrix()</a:t>
            </a:r>
            <a:r>
              <a:rPr lang="en-IN" sz="2000" kern="100">
                <a:effectLst/>
                <a:latin typeface="Neue Haas Grotesk Text Pro" panose="020B0504020202020204" pitchFamily="34" charset="0"/>
                <a:ea typeface="Noto Serif CJK SC"/>
                <a:cs typeface="OpenSymbol"/>
              </a:rPr>
              <a:t> function from the </a:t>
            </a:r>
            <a:r>
              <a:rPr lang="en-IN" sz="2000" kern="100">
                <a:effectLst/>
                <a:latin typeface="Neue Haas Grotesk Text Pro" panose="020B0504020202020204" pitchFamily="34" charset="0"/>
                <a:ea typeface="Noto Sans Mono CJK SC"/>
                <a:cs typeface="Liberation Mono"/>
              </a:rPr>
              <a:t>metrics</a:t>
            </a:r>
            <a:r>
              <a:rPr lang="en-IN" sz="2000" kern="100">
                <a:effectLst/>
                <a:latin typeface="Neue Haas Grotesk Text Pro" panose="020B0504020202020204" pitchFamily="34" charset="0"/>
                <a:ea typeface="Noto Serif CJK SC"/>
                <a:cs typeface="OpenSymbol"/>
              </a:rPr>
              <a:t> module based on the predicted values (</a:t>
            </a:r>
            <a:r>
              <a:rPr lang="en-IN" sz="2000" kern="100">
                <a:effectLst/>
                <a:latin typeface="Neue Haas Grotesk Text Pro" panose="020B0504020202020204" pitchFamily="34" charset="0"/>
                <a:ea typeface="Noto Sans Mono CJK SC"/>
                <a:cs typeface="Liberation Mono"/>
              </a:rPr>
              <a:t>Y_preds</a:t>
            </a:r>
            <a:r>
              <a:rPr lang="en-IN" sz="2000" kern="100">
                <a:effectLst/>
                <a:latin typeface="Neue Haas Grotesk Text Pro" panose="020B0504020202020204" pitchFamily="34" charset="0"/>
                <a:ea typeface="Noto Serif CJK SC"/>
                <a:cs typeface="OpenSymbol"/>
              </a:rPr>
              <a:t>) and true labels (</a:t>
            </a:r>
            <a:r>
              <a:rPr lang="en-IN" sz="2000" kern="100">
                <a:effectLst/>
                <a:latin typeface="Neue Haas Grotesk Text Pro" panose="020B0504020202020204" pitchFamily="34" charset="0"/>
                <a:ea typeface="Noto Sans Mono CJK SC"/>
                <a:cs typeface="Liberation Mono"/>
              </a:rPr>
              <a:t>Y_test</a:t>
            </a:r>
            <a:r>
              <a:rPr lang="en-IN" sz="2000" kern="100">
                <a:effectLst/>
                <a:latin typeface="Neue Haas Grotesk Text Pro" panose="020B0504020202020204" pitchFamily="34" charset="0"/>
                <a:ea typeface="Noto Serif CJK SC"/>
                <a:cs typeface="OpenSymbol"/>
              </a:rPr>
              <a:t>).</a:t>
            </a:r>
            <a:endParaRPr lang="en-IN" sz="2000" kern="100">
              <a:effectLst/>
              <a:latin typeface="Liberation Serif"/>
              <a:ea typeface="Noto Serif CJK SC"/>
              <a:cs typeface="OpenSymbol"/>
            </a:endParaRPr>
          </a:p>
          <a:p>
            <a:r>
              <a:rPr lang="en-IN" sz="2000" kern="100">
                <a:effectLst/>
                <a:latin typeface="Neue Haas Grotesk Text Pro" panose="020B0504020202020204" pitchFamily="34" charset="0"/>
                <a:ea typeface="Noto Serif CJK SC"/>
                <a:cs typeface="OpenSymbol"/>
              </a:rPr>
              <a:t>The confusion matrix is visualized as a heatmap using the </a:t>
            </a:r>
            <a:r>
              <a:rPr lang="en-IN" sz="2000" kern="100">
                <a:effectLst/>
                <a:latin typeface="Neue Haas Grotesk Text Pro" panose="020B0504020202020204" pitchFamily="34" charset="0"/>
                <a:ea typeface="Noto Sans Mono CJK SC"/>
                <a:cs typeface="Liberation Mono"/>
              </a:rPr>
              <a:t>heatmap()</a:t>
            </a:r>
            <a:r>
              <a:rPr lang="en-IN" sz="2000" kern="100">
                <a:effectLst/>
                <a:latin typeface="Neue Haas Grotesk Text Pro" panose="020B0504020202020204" pitchFamily="34" charset="0"/>
                <a:ea typeface="Noto Serif CJK SC"/>
                <a:cs typeface="OpenSymbol"/>
              </a:rPr>
              <a:t> function from the </a:t>
            </a:r>
            <a:r>
              <a:rPr lang="en-IN" sz="2000" kern="100">
                <a:effectLst/>
                <a:latin typeface="Neue Haas Grotesk Text Pro" panose="020B0504020202020204" pitchFamily="34" charset="0"/>
                <a:ea typeface="Noto Sans Mono CJK SC"/>
                <a:cs typeface="Liberation Mono"/>
              </a:rPr>
              <a:t>seaborn</a:t>
            </a:r>
            <a:r>
              <a:rPr lang="en-IN" sz="2000" kern="100">
                <a:effectLst/>
                <a:latin typeface="Neue Haas Grotesk Text Pro" panose="020B0504020202020204" pitchFamily="34" charset="0"/>
                <a:ea typeface="Noto Serif CJK SC"/>
                <a:cs typeface="OpenSymbol"/>
              </a:rPr>
              <a:t> library. It helps visualize the true positive, true negative, false positive, and false negative predictions made by the model.</a:t>
            </a:r>
            <a:endParaRPr lang="en-IN" sz="2000" kern="100">
              <a:effectLst/>
              <a:latin typeface="Liberation Serif"/>
              <a:ea typeface="Noto Serif CJK SC"/>
              <a:cs typeface="OpenSymbol"/>
            </a:endParaRPr>
          </a:p>
          <a:p>
            <a:endParaRPr lang="en-IN" sz="2000"/>
          </a:p>
        </p:txBody>
      </p:sp>
    </p:spTree>
    <p:extLst>
      <p:ext uri="{BB962C8B-B14F-4D97-AF65-F5344CB8AC3E}">
        <p14:creationId xmlns:p14="http://schemas.microsoft.com/office/powerpoint/2010/main" val="3663695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13F4FD-2244-5F78-6010-5C35B311BAF5}"/>
              </a:ext>
            </a:extLst>
          </p:cNvPr>
          <p:cNvSpPr>
            <a:spLocks noGrp="1"/>
          </p:cNvSpPr>
          <p:nvPr>
            <p:ph type="title"/>
          </p:nvPr>
        </p:nvSpPr>
        <p:spPr>
          <a:xfrm>
            <a:off x="4572001" y="601744"/>
            <a:ext cx="6781800" cy="1338696"/>
          </a:xfrm>
        </p:spPr>
        <p:txBody>
          <a:bodyPr>
            <a:normAutofit/>
          </a:bodyPr>
          <a:lstStyle/>
          <a:p>
            <a:r>
              <a:rPr lang="en-IN" kern="100">
                <a:effectLst/>
                <a:latin typeface="Neue Haas Grotesk Text Pro" panose="020B0504020202020204" pitchFamily="34" charset="0"/>
                <a:ea typeface="Noto Serif CJK SC"/>
                <a:cs typeface="Noto Sans Devanagari" panose="020B0502040504020204" pitchFamily="34" charset="0"/>
              </a:rPr>
              <a:t>Classification Report</a:t>
            </a:r>
            <a:r>
              <a:rPr lang="en-IN" kern="100">
                <a:effectLst/>
                <a:latin typeface="Neue Haas Grotesk Text Pro" panose="020B0504020202020204" pitchFamily="34" charset="0"/>
                <a:ea typeface="Noto Serif CJK SC"/>
                <a:cs typeface="Symbol" panose="05050102010706020507" pitchFamily="18" charset="2"/>
              </a:rPr>
              <a:t>:</a:t>
            </a:r>
            <a:br>
              <a:rPr lang="en-IN" kern="100">
                <a:effectLst/>
                <a:latin typeface="Liberation Serif"/>
                <a:ea typeface="Noto Serif CJK SC"/>
                <a:cs typeface="Symbol" panose="05050102010706020507" pitchFamily="18" charset="2"/>
              </a:rPr>
            </a:br>
            <a:endParaRPr lang="en-IN"/>
          </a:p>
        </p:txBody>
      </p:sp>
      <p:pic>
        <p:nvPicPr>
          <p:cNvPr id="5" name="Picture 4" descr="Graph">
            <a:extLst>
              <a:ext uri="{FF2B5EF4-FFF2-40B4-BE49-F238E27FC236}">
                <a16:creationId xmlns:a16="http://schemas.microsoft.com/office/drawing/2014/main" id="{9475CB2B-B6AE-CC0D-9114-BA2ED9CFE840}"/>
              </a:ext>
            </a:extLst>
          </p:cNvPr>
          <p:cNvPicPr>
            <a:picLocks noChangeAspect="1"/>
          </p:cNvPicPr>
          <p:nvPr/>
        </p:nvPicPr>
        <p:blipFill rotWithShape="1">
          <a:blip r:embed="rId2"/>
          <a:srcRect l="27258" r="38524"/>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EAE22FB5-5DB1-D7A8-8AC9-EF9A9653A12C}"/>
              </a:ext>
            </a:extLst>
          </p:cNvPr>
          <p:cNvSpPr>
            <a:spLocks noGrp="1"/>
          </p:cNvSpPr>
          <p:nvPr>
            <p:ph idx="1"/>
          </p:nvPr>
        </p:nvSpPr>
        <p:spPr>
          <a:xfrm>
            <a:off x="4572001" y="2201958"/>
            <a:ext cx="6781800" cy="3900730"/>
          </a:xfrm>
        </p:spPr>
        <p:txBody>
          <a:bodyPr anchor="t">
            <a:normAutofit/>
          </a:bodyPr>
          <a:lstStyle/>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The </a:t>
            </a:r>
            <a:r>
              <a:rPr lang="en-IN" sz="2000" kern="100">
                <a:effectLst/>
                <a:latin typeface="Neue Haas Grotesk Text Pro" panose="020B0504020202020204" pitchFamily="34" charset="0"/>
                <a:ea typeface="Noto Sans Mono CJK SC"/>
                <a:cs typeface="Liberation Mono"/>
              </a:rPr>
              <a:t>classification_report()</a:t>
            </a:r>
            <a:r>
              <a:rPr lang="en-IN" sz="2000" kern="100">
                <a:effectLst/>
                <a:latin typeface="Neue Haas Grotesk Text Pro" panose="020B0504020202020204" pitchFamily="34" charset="0"/>
                <a:ea typeface="Noto Serif CJK SC"/>
                <a:cs typeface="OpenSymbol"/>
              </a:rPr>
              <a:t> function from the </a:t>
            </a:r>
            <a:r>
              <a:rPr lang="en-IN" sz="2000" kern="100">
                <a:effectLst/>
                <a:latin typeface="Neue Haas Grotesk Text Pro" panose="020B0504020202020204" pitchFamily="34" charset="0"/>
                <a:ea typeface="Noto Sans Mono CJK SC"/>
                <a:cs typeface="Liberation Mono"/>
              </a:rPr>
              <a:t>metrics</a:t>
            </a:r>
            <a:r>
              <a:rPr lang="en-IN" sz="2000" kern="100">
                <a:effectLst/>
                <a:latin typeface="Neue Haas Grotesk Text Pro" panose="020B0504020202020204" pitchFamily="34" charset="0"/>
                <a:ea typeface="Noto Serif CJK SC"/>
                <a:cs typeface="OpenSymbol"/>
              </a:rPr>
              <a:t> module is used to generate a comprehensive classification report, including precision, recall, F1-score, and support for each class.</a:t>
            </a:r>
            <a:endParaRPr lang="en-IN" sz="20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The classification report provides insights into the model's performance in terms of different evaluation metrics for each class.</a:t>
            </a:r>
            <a:endParaRPr lang="en-IN" sz="2000" kern="100">
              <a:effectLst/>
              <a:latin typeface="Liberation Serif"/>
              <a:ea typeface="Noto Serif CJK SC"/>
              <a:cs typeface="OpenSymbol"/>
            </a:endParaRPr>
          </a:p>
          <a:p>
            <a:endParaRPr lang="en-IN" sz="2000"/>
          </a:p>
        </p:txBody>
      </p:sp>
    </p:spTree>
    <p:extLst>
      <p:ext uri="{BB962C8B-B14F-4D97-AF65-F5344CB8AC3E}">
        <p14:creationId xmlns:p14="http://schemas.microsoft.com/office/powerpoint/2010/main" val="10105409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A45A03-D225-0E3E-9A4B-AE86FA8477BE}"/>
              </a:ext>
            </a:extLst>
          </p:cNvPr>
          <p:cNvSpPr>
            <a:spLocks noGrp="1"/>
          </p:cNvSpPr>
          <p:nvPr>
            <p:ph type="title"/>
          </p:nvPr>
        </p:nvSpPr>
        <p:spPr>
          <a:xfrm>
            <a:off x="4572001" y="601744"/>
            <a:ext cx="6781800" cy="1338696"/>
          </a:xfrm>
        </p:spPr>
        <p:txBody>
          <a:bodyPr>
            <a:normAutofit/>
          </a:bodyPr>
          <a:lstStyle/>
          <a:p>
            <a:r>
              <a:rPr lang="en-IN" kern="100">
                <a:effectLst/>
                <a:latin typeface="Neue Haas Grotesk Text Pro" panose="020B0504020202020204" pitchFamily="34" charset="0"/>
                <a:ea typeface="Noto Serif CJK SC"/>
                <a:cs typeface="Noto Sans Devanagari" panose="020B0502040504020204" pitchFamily="34" charset="0"/>
              </a:rPr>
              <a:t>Cross-Validated Metrics</a:t>
            </a:r>
            <a:r>
              <a:rPr lang="en-IN" kern="100">
                <a:effectLst/>
                <a:latin typeface="Neue Haas Grotesk Text Pro" panose="020B0504020202020204" pitchFamily="34" charset="0"/>
                <a:ea typeface="Noto Serif CJK SC"/>
                <a:cs typeface="Symbol" panose="05050102010706020507" pitchFamily="18" charset="2"/>
              </a:rPr>
              <a:t>:</a:t>
            </a:r>
            <a:br>
              <a:rPr lang="en-IN" kern="100">
                <a:effectLst/>
                <a:latin typeface="Liberation Serif"/>
                <a:ea typeface="Noto Serif CJK SC"/>
                <a:cs typeface="Symbol" panose="05050102010706020507" pitchFamily="18" charset="2"/>
              </a:rPr>
            </a:br>
            <a:endParaRPr lang="en-IN"/>
          </a:p>
        </p:txBody>
      </p:sp>
      <p:pic>
        <p:nvPicPr>
          <p:cNvPr id="15" name="Picture 14" descr="A close-up of a graph&#10;&#10;Description automatically generated">
            <a:extLst>
              <a:ext uri="{FF2B5EF4-FFF2-40B4-BE49-F238E27FC236}">
                <a16:creationId xmlns:a16="http://schemas.microsoft.com/office/drawing/2014/main" id="{C97CED14-39B2-20A6-3887-0C6024B48915}"/>
              </a:ext>
            </a:extLst>
          </p:cNvPr>
          <p:cNvPicPr>
            <a:picLocks noChangeAspect="1"/>
          </p:cNvPicPr>
          <p:nvPr/>
        </p:nvPicPr>
        <p:blipFill rotWithShape="1">
          <a:blip r:embed="rId2"/>
          <a:srcRect l="17397" r="51807"/>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1C200FBF-3453-562B-2DDC-0A5867B832FC}"/>
              </a:ext>
            </a:extLst>
          </p:cNvPr>
          <p:cNvSpPr>
            <a:spLocks noGrp="1"/>
          </p:cNvSpPr>
          <p:nvPr>
            <p:ph idx="1"/>
          </p:nvPr>
        </p:nvSpPr>
        <p:spPr>
          <a:xfrm>
            <a:off x="4572001" y="2201958"/>
            <a:ext cx="6781800" cy="3900730"/>
          </a:xfrm>
        </p:spPr>
        <p:txBody>
          <a:bodyPr anchor="t">
            <a:normAutofit/>
          </a:bodyPr>
          <a:lstStyle/>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Cross-validation is performed to obtain more robust estimates of the model's performance.</a:t>
            </a:r>
            <a:endParaRPr lang="en-IN" sz="20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The </a:t>
            </a:r>
            <a:r>
              <a:rPr lang="en-IN" sz="2000" kern="100">
                <a:effectLst/>
                <a:latin typeface="Neue Haas Grotesk Text Pro" panose="020B0504020202020204" pitchFamily="34" charset="0"/>
                <a:ea typeface="Noto Sans Mono CJK SC"/>
                <a:cs typeface="Liberation Mono"/>
              </a:rPr>
              <a:t>cross_val_score()</a:t>
            </a:r>
            <a:r>
              <a:rPr lang="en-IN" sz="2000" kern="100">
                <a:effectLst/>
                <a:latin typeface="Neue Haas Grotesk Text Pro" panose="020B0504020202020204" pitchFamily="34" charset="0"/>
                <a:ea typeface="Noto Serif CJK SC"/>
                <a:cs typeface="OpenSymbol"/>
              </a:rPr>
              <a:t> function from the </a:t>
            </a:r>
            <a:r>
              <a:rPr lang="en-IN" sz="2000" kern="100">
                <a:effectLst/>
                <a:latin typeface="Neue Haas Grotesk Text Pro" panose="020B0504020202020204" pitchFamily="34" charset="0"/>
                <a:ea typeface="Noto Sans Mono CJK SC"/>
                <a:cs typeface="Liberation Mono"/>
              </a:rPr>
              <a:t>sklearn</a:t>
            </a:r>
            <a:r>
              <a:rPr lang="en-IN" sz="2000" kern="100">
                <a:effectLst/>
                <a:latin typeface="Neue Haas Grotesk Text Pro" panose="020B0504020202020204" pitchFamily="34" charset="0"/>
                <a:ea typeface="Noto Serif CJK SC"/>
                <a:cs typeface="OpenSymbol"/>
              </a:rPr>
              <a:t> library is used to compute cross-validated scores for accuracy, precision, recall, and F1-score.</a:t>
            </a:r>
            <a:endParaRPr lang="en-IN" sz="20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The mean values of these metrics across different folds of cross-validation are calculated and stored in the </a:t>
            </a:r>
            <a:r>
              <a:rPr lang="en-IN" sz="2000" kern="100">
                <a:effectLst/>
                <a:latin typeface="Neue Haas Grotesk Text Pro" panose="020B0504020202020204" pitchFamily="34" charset="0"/>
                <a:ea typeface="Noto Sans Mono CJK SC"/>
                <a:cs typeface="Liberation Mono"/>
              </a:rPr>
              <a:t>cv_metrics</a:t>
            </a:r>
            <a:r>
              <a:rPr lang="en-IN" sz="2000" kern="100">
                <a:effectLst/>
                <a:latin typeface="Neue Haas Grotesk Text Pro" panose="020B0504020202020204" pitchFamily="34" charset="0"/>
                <a:ea typeface="Noto Serif CJK SC"/>
                <a:cs typeface="OpenSymbol"/>
              </a:rPr>
              <a:t> DataFrame.</a:t>
            </a:r>
            <a:endParaRPr lang="en-IN" sz="20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The cross-validated metrics are visualized as a bar plot to compare the model's performance across different evaluation metrics.</a:t>
            </a:r>
            <a:endParaRPr lang="en-IN" sz="2000" kern="100">
              <a:effectLst/>
              <a:latin typeface="Liberation Serif"/>
              <a:ea typeface="Noto Serif CJK SC"/>
              <a:cs typeface="OpenSymbol"/>
            </a:endParaRPr>
          </a:p>
          <a:p>
            <a:pPr marL="0" indent="0">
              <a:buNone/>
            </a:pPr>
            <a:endParaRPr lang="en-IN" sz="2000"/>
          </a:p>
        </p:txBody>
      </p:sp>
    </p:spTree>
    <p:extLst>
      <p:ext uri="{BB962C8B-B14F-4D97-AF65-F5344CB8AC3E}">
        <p14:creationId xmlns:p14="http://schemas.microsoft.com/office/powerpoint/2010/main" val="36771103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9DA68D-F12E-53AD-3112-648D207E15B2}"/>
              </a:ext>
            </a:extLst>
          </p:cNvPr>
          <p:cNvSpPr>
            <a:spLocks noGrp="1"/>
          </p:cNvSpPr>
          <p:nvPr>
            <p:ph type="title"/>
          </p:nvPr>
        </p:nvSpPr>
        <p:spPr>
          <a:xfrm>
            <a:off x="4572001" y="601744"/>
            <a:ext cx="6781800" cy="1338696"/>
          </a:xfrm>
        </p:spPr>
        <p:txBody>
          <a:bodyPr>
            <a:normAutofit/>
          </a:bodyPr>
          <a:lstStyle/>
          <a:p>
            <a:r>
              <a:rPr lang="en-IN" sz="2800" kern="100">
                <a:effectLst/>
                <a:latin typeface="Neue Haas Grotesk Text Pro" panose="020B0504020202020204" pitchFamily="34" charset="0"/>
                <a:ea typeface="Noto Serif CJK SC"/>
                <a:cs typeface="Noto Sans Devanagari" panose="020B0502040504020204" pitchFamily="34" charset="0"/>
              </a:rPr>
              <a:t>FEATURE IMPORTANCE AND SAVING MODEL:</a:t>
            </a:r>
            <a:br>
              <a:rPr lang="en-IN" sz="2800" kern="100">
                <a:effectLst/>
                <a:latin typeface="Liberation Serif"/>
                <a:ea typeface="Noto Serif CJK SC"/>
                <a:cs typeface="Noto Sans Devanagari" panose="020B0502040504020204" pitchFamily="34" charset="0"/>
              </a:rPr>
            </a:br>
            <a:endParaRPr lang="en-IN" sz="2800"/>
          </a:p>
        </p:txBody>
      </p:sp>
      <p:pic>
        <p:nvPicPr>
          <p:cNvPr id="5" name="Picture 4" descr="Formulae written on a blackboard">
            <a:extLst>
              <a:ext uri="{FF2B5EF4-FFF2-40B4-BE49-F238E27FC236}">
                <a16:creationId xmlns:a16="http://schemas.microsoft.com/office/drawing/2014/main" id="{5B37B84A-45CB-44A4-FCB2-A5C4BD4F1D1D}"/>
              </a:ext>
            </a:extLst>
          </p:cNvPr>
          <p:cNvPicPr>
            <a:picLocks noChangeAspect="1"/>
          </p:cNvPicPr>
          <p:nvPr/>
        </p:nvPicPr>
        <p:blipFill rotWithShape="1">
          <a:blip r:embed="rId2"/>
          <a:srcRect l="29828" r="33626" b="-1"/>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751F476E-6102-36CE-BE9A-CC3195D8C3D6}"/>
              </a:ext>
            </a:extLst>
          </p:cNvPr>
          <p:cNvSpPr>
            <a:spLocks noGrp="1"/>
          </p:cNvSpPr>
          <p:nvPr>
            <p:ph idx="1"/>
          </p:nvPr>
        </p:nvSpPr>
        <p:spPr>
          <a:xfrm>
            <a:off x="4572001" y="2201958"/>
            <a:ext cx="6781800" cy="3900730"/>
          </a:xfrm>
        </p:spPr>
        <p:txBody>
          <a:bodyPr anchor="t">
            <a:normAutofit/>
          </a:bodyPr>
          <a:lstStyle/>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The coefficients of the Logistic Regression model (</a:t>
            </a:r>
            <a:r>
              <a:rPr lang="en-IN" sz="2000" kern="100">
                <a:effectLst/>
                <a:latin typeface="Neue Haas Grotesk Text Pro" panose="020B0504020202020204" pitchFamily="34" charset="0"/>
                <a:ea typeface="Noto Sans Mono CJK SC"/>
                <a:cs typeface="Liberation Mono"/>
              </a:rPr>
              <a:t>G_log</a:t>
            </a:r>
            <a:r>
              <a:rPr lang="en-IN" sz="2000" kern="100">
                <a:effectLst/>
                <a:latin typeface="Neue Haas Grotesk Text Pro" panose="020B0504020202020204" pitchFamily="34" charset="0"/>
                <a:ea typeface="Noto Serif CJK SC"/>
                <a:cs typeface="OpenSymbol"/>
              </a:rPr>
              <a:t>) are accessed using the </a:t>
            </a:r>
            <a:r>
              <a:rPr lang="en-IN" sz="2000" kern="100">
                <a:effectLst/>
                <a:latin typeface="Neue Haas Grotesk Text Pro" panose="020B0504020202020204" pitchFamily="34" charset="0"/>
                <a:ea typeface="Noto Sans Mono CJK SC"/>
                <a:cs typeface="Liberation Mono"/>
              </a:rPr>
              <a:t>coef_</a:t>
            </a:r>
            <a:r>
              <a:rPr lang="en-IN" sz="2000" kern="100">
                <a:effectLst/>
                <a:latin typeface="Neue Haas Grotesk Text Pro" panose="020B0504020202020204" pitchFamily="34" charset="0"/>
                <a:ea typeface="Noto Serif CJK SC"/>
                <a:cs typeface="OpenSymbol"/>
              </a:rPr>
              <a:t> attribute and stored in the </a:t>
            </a:r>
            <a:r>
              <a:rPr lang="en-IN" sz="2000" kern="100">
                <a:effectLst/>
                <a:latin typeface="Neue Haas Grotesk Text Pro" panose="020B0504020202020204" pitchFamily="34" charset="0"/>
                <a:ea typeface="Noto Sans Mono CJK SC"/>
                <a:cs typeface="Liberation Mono"/>
              </a:rPr>
              <a:t>fmatrix</a:t>
            </a:r>
            <a:r>
              <a:rPr lang="en-IN" sz="2000" kern="100">
                <a:effectLst/>
                <a:latin typeface="Neue Haas Grotesk Text Pro" panose="020B0504020202020204" pitchFamily="34" charset="0"/>
                <a:ea typeface="Noto Serif CJK SC"/>
                <a:cs typeface="OpenSymbol"/>
              </a:rPr>
              <a:t> variable.</a:t>
            </a:r>
            <a:endParaRPr lang="en-IN" sz="20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A dictionary named </a:t>
            </a:r>
            <a:r>
              <a:rPr lang="en-IN" sz="2000" kern="100">
                <a:effectLst/>
                <a:latin typeface="Neue Haas Grotesk Text Pro" panose="020B0504020202020204" pitchFamily="34" charset="0"/>
                <a:ea typeface="Noto Sans Mono CJK SC"/>
                <a:cs typeface="Liberation Mono"/>
              </a:rPr>
              <a:t>feature_dict</a:t>
            </a:r>
            <a:r>
              <a:rPr lang="en-IN" sz="2000" kern="100">
                <a:effectLst/>
                <a:latin typeface="Neue Haas Grotesk Text Pro" panose="020B0504020202020204" pitchFamily="34" charset="0"/>
                <a:ea typeface="Noto Serif CJK SC"/>
                <a:cs typeface="OpenSymbol"/>
              </a:rPr>
              <a:t> is created to map each feature to its corresponding coefficient value using the </a:t>
            </a:r>
            <a:r>
              <a:rPr lang="en-IN" sz="2000" kern="100">
                <a:effectLst/>
                <a:latin typeface="Neue Haas Grotesk Text Pro" panose="020B0504020202020204" pitchFamily="34" charset="0"/>
                <a:ea typeface="Noto Sans Mono CJK SC"/>
                <a:cs typeface="Liberation Mono"/>
              </a:rPr>
              <a:t>zip()</a:t>
            </a:r>
            <a:r>
              <a:rPr lang="en-IN" sz="2000" kern="100">
                <a:effectLst/>
                <a:latin typeface="Neue Haas Grotesk Text Pro" panose="020B0504020202020204" pitchFamily="34" charset="0"/>
                <a:ea typeface="Noto Serif CJK SC"/>
                <a:cs typeface="OpenSymbol"/>
              </a:rPr>
              <a:t> function.</a:t>
            </a:r>
          </a:p>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This dictionary contains the feature names as keys and their corresponding coefficient values as values.</a:t>
            </a:r>
            <a:endParaRPr lang="en-IN" sz="2000" kern="100">
              <a:effectLst/>
              <a:latin typeface="Liberation Serif"/>
              <a:ea typeface="Noto Serif CJK SC"/>
              <a:cs typeface="OpenSymbol"/>
            </a:endParaRPr>
          </a:p>
          <a:p>
            <a:pPr marL="742950" lvl="1" indent="-285750">
              <a:spcAft>
                <a:spcPts val="700"/>
              </a:spcAft>
              <a:buFont typeface="OpenSymbol"/>
              <a:buChar char="◦"/>
              <a:tabLst>
                <a:tab pos="685800" algn="l"/>
              </a:tabLst>
            </a:pPr>
            <a:endParaRPr lang="en-IN" sz="2000" kern="100">
              <a:effectLst/>
              <a:latin typeface="Liberation Serif"/>
              <a:ea typeface="Noto Serif CJK SC"/>
              <a:cs typeface="OpenSymbol"/>
            </a:endParaRPr>
          </a:p>
          <a:p>
            <a:endParaRPr lang="en-IN" sz="2000"/>
          </a:p>
        </p:txBody>
      </p:sp>
    </p:spTree>
    <p:extLst>
      <p:ext uri="{BB962C8B-B14F-4D97-AF65-F5344CB8AC3E}">
        <p14:creationId xmlns:p14="http://schemas.microsoft.com/office/powerpoint/2010/main" val="2353348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5CDDFF-6E1A-7C8F-961A-04F1BC497CED}"/>
              </a:ext>
            </a:extLst>
          </p:cNvPr>
          <p:cNvSpPr>
            <a:spLocks noGrp="1"/>
          </p:cNvSpPr>
          <p:nvPr>
            <p:ph type="title"/>
          </p:nvPr>
        </p:nvSpPr>
        <p:spPr>
          <a:xfrm>
            <a:off x="686834" y="1153572"/>
            <a:ext cx="3200400" cy="4461163"/>
          </a:xfrm>
        </p:spPr>
        <p:txBody>
          <a:bodyPr>
            <a:normAutofit/>
          </a:bodyPr>
          <a:lstStyle/>
          <a:p>
            <a:r>
              <a:rPr lang="en-US">
                <a:solidFill>
                  <a:srgbClr val="FFFFFF"/>
                </a:solidFill>
              </a:rPr>
              <a:t>Project Background</a:t>
            </a:r>
            <a:endParaRPr lang="en-IN">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7C23157D-D9F0-0B16-7AB1-1841D232D344}"/>
              </a:ext>
            </a:extLst>
          </p:cNvPr>
          <p:cNvSpPr>
            <a:spLocks noGrp="1"/>
          </p:cNvSpPr>
          <p:nvPr>
            <p:ph idx="1"/>
          </p:nvPr>
        </p:nvSpPr>
        <p:spPr>
          <a:xfrm>
            <a:off x="4447308" y="591344"/>
            <a:ext cx="6906491" cy="5585619"/>
          </a:xfrm>
        </p:spPr>
        <p:txBody>
          <a:bodyPr anchor="ctr">
            <a:normAutofit/>
          </a:bodyPr>
          <a:lstStyle/>
          <a:p>
            <a:r>
              <a:rPr lang="en-IN" sz="1800" kern="100" dirty="0">
                <a:effectLst/>
                <a:latin typeface="Neue Haas Grotesk Text Pro" panose="020B0504020202020204" pitchFamily="34" charset="0"/>
                <a:ea typeface="Noto Serif CJK SC"/>
                <a:cs typeface="Noto Sans Devanagari" panose="020B0502040504020204" pitchFamily="34" charset="0"/>
              </a:rPr>
              <a:t>Heart disease is a significant public health concern worldwide, contributing to millions of deaths annually. As a student, selecting heart disease prediction as a project topic for an assignment provides an opportunity to delve into a critical area of healthcare and contribute to the advancement of predictive analytics in medicine.</a:t>
            </a:r>
            <a:endParaRPr lang="en-IN" sz="1800" kern="100" dirty="0">
              <a:effectLst/>
              <a:latin typeface="Liberation Serif"/>
              <a:ea typeface="Noto Serif CJK SC"/>
              <a:cs typeface="Noto Sans Devanagari" panose="020B0502040504020204" pitchFamily="34" charset="0"/>
            </a:endParaRPr>
          </a:p>
          <a:p>
            <a:r>
              <a:rPr lang="en-IN" sz="1800" kern="100" dirty="0">
                <a:effectLst/>
                <a:latin typeface="Neue Haas Grotesk Text Pro" panose="020B0504020202020204" pitchFamily="34" charset="0"/>
                <a:ea typeface="Noto Serif CJK SC"/>
                <a:cs typeface="Noto Sans Devanagari" panose="020B0502040504020204" pitchFamily="34" charset="0"/>
              </a:rPr>
              <a:t>Heart disease encompasses various conditions affecting the heart and blood vessels, including coronary artery disease, heart failure, arrhythmias, and congenital heart defects. Early detection and accurate prediction of heart disease risk factors are crucial for implementing preventive measures and improving patient outcomes.</a:t>
            </a:r>
            <a:endParaRPr lang="en-IN" sz="1800" kern="100" dirty="0">
              <a:effectLst/>
              <a:latin typeface="Liberation Serif"/>
              <a:ea typeface="Noto Serif CJK SC"/>
              <a:cs typeface="Noto Sans Devanagari" panose="020B0502040504020204" pitchFamily="34" charset="0"/>
            </a:endParaRPr>
          </a:p>
          <a:p>
            <a:r>
              <a:rPr lang="en-IN" sz="1800" kern="100" dirty="0">
                <a:effectLst/>
                <a:latin typeface="Neue Haas Grotesk Text Pro" panose="020B0504020202020204" pitchFamily="34" charset="0"/>
                <a:ea typeface="Noto Serif CJK SC"/>
                <a:cs typeface="Noto Sans Devanagari" panose="020B0502040504020204" pitchFamily="34" charset="0"/>
              </a:rPr>
              <a:t>The project will also explore the ethical implications of using predictive analytics in healthcare, including issues related to data privacy, algorithm transparency, and equitable access to healthcare services. By addressing these concerns, the project aims to develop a robust and ethically responsible predictive model for heart disease prediction.</a:t>
            </a:r>
            <a:endParaRPr lang="en-IN" sz="1800" kern="100" dirty="0">
              <a:effectLst/>
              <a:latin typeface="Liberation Serif"/>
              <a:ea typeface="Noto Serif CJK SC"/>
              <a:cs typeface="Noto Sans Devanagari" panose="020B0502040504020204" pitchFamily="34" charset="0"/>
            </a:endParaRPr>
          </a:p>
          <a:p>
            <a:endParaRPr lang="en-IN" sz="1800" dirty="0"/>
          </a:p>
        </p:txBody>
      </p:sp>
    </p:spTree>
    <p:extLst>
      <p:ext uri="{BB962C8B-B14F-4D97-AF65-F5344CB8AC3E}">
        <p14:creationId xmlns:p14="http://schemas.microsoft.com/office/powerpoint/2010/main" val="33724400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B76C3A-776E-E94B-D101-62B11AD56F90}"/>
              </a:ext>
            </a:extLst>
          </p:cNvPr>
          <p:cNvSpPr>
            <a:spLocks noGrp="1"/>
          </p:cNvSpPr>
          <p:nvPr>
            <p:ph type="title"/>
          </p:nvPr>
        </p:nvSpPr>
        <p:spPr>
          <a:xfrm>
            <a:off x="761800" y="762001"/>
            <a:ext cx="5334197" cy="1708242"/>
          </a:xfrm>
        </p:spPr>
        <p:txBody>
          <a:bodyPr anchor="ctr">
            <a:normAutofit/>
          </a:bodyPr>
          <a:lstStyle/>
          <a:p>
            <a:r>
              <a:rPr lang="en-IN" sz="2800" kern="100">
                <a:effectLst/>
                <a:latin typeface="Neue Haas Grotesk Text Pro" panose="020B0504020202020204" pitchFamily="34" charset="0"/>
                <a:ea typeface="Noto Serif CJK SC"/>
                <a:cs typeface="Noto Sans Devanagari" panose="020B0502040504020204" pitchFamily="34" charset="0"/>
              </a:rPr>
              <a:t>Creating a DataFrame for Feature Importance (Continued)</a:t>
            </a:r>
            <a:r>
              <a:rPr lang="en-IN" sz="2800" kern="100">
                <a:effectLst/>
                <a:latin typeface="Neue Haas Grotesk Text Pro" panose="020B0504020202020204" pitchFamily="34" charset="0"/>
                <a:ea typeface="Noto Serif CJK SC"/>
                <a:cs typeface="Symbol" panose="05050102010706020507" pitchFamily="18" charset="2"/>
              </a:rPr>
              <a:t>:</a:t>
            </a:r>
            <a:br>
              <a:rPr lang="en-IN" sz="2800" kern="100">
                <a:effectLst/>
                <a:latin typeface="Liberation Serif"/>
                <a:ea typeface="Noto Serif CJK SC"/>
                <a:cs typeface="Symbol" panose="05050102010706020507" pitchFamily="18" charset="2"/>
              </a:rPr>
            </a:br>
            <a:endParaRPr lang="en-IN" sz="2800"/>
          </a:p>
        </p:txBody>
      </p:sp>
      <p:sp>
        <p:nvSpPr>
          <p:cNvPr id="3" name="Content Placeholder 2">
            <a:extLst>
              <a:ext uri="{FF2B5EF4-FFF2-40B4-BE49-F238E27FC236}">
                <a16:creationId xmlns:a16="http://schemas.microsoft.com/office/drawing/2014/main" id="{9399D7BE-D4EA-F3F9-7913-353E07226C2E}"/>
              </a:ext>
            </a:extLst>
          </p:cNvPr>
          <p:cNvSpPr>
            <a:spLocks noGrp="1"/>
          </p:cNvSpPr>
          <p:nvPr>
            <p:ph idx="1"/>
          </p:nvPr>
        </p:nvSpPr>
        <p:spPr>
          <a:xfrm>
            <a:off x="761800" y="2470244"/>
            <a:ext cx="5334197" cy="3769835"/>
          </a:xfrm>
        </p:spPr>
        <p:txBody>
          <a:bodyPr anchor="ctr">
            <a:normAutofit/>
          </a:bodyPr>
          <a:lstStyle/>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The </a:t>
            </a:r>
            <a:r>
              <a:rPr lang="en-IN" sz="2000" kern="100">
                <a:effectLst/>
                <a:latin typeface="Neue Haas Grotesk Text Pro" panose="020B0504020202020204" pitchFamily="34" charset="0"/>
                <a:ea typeface="Noto Sans Mono CJK SC"/>
                <a:cs typeface="Liberation Mono"/>
              </a:rPr>
              <a:t>feature_dict</a:t>
            </a:r>
            <a:r>
              <a:rPr lang="en-IN" sz="2000" kern="100">
                <a:effectLst/>
                <a:latin typeface="Neue Haas Grotesk Text Pro" panose="020B0504020202020204" pitchFamily="34" charset="0"/>
                <a:ea typeface="Noto Serif CJK SC"/>
                <a:cs typeface="OpenSymbol"/>
              </a:rPr>
              <a:t> dictionary is used to create a DataFrame named </a:t>
            </a:r>
            <a:r>
              <a:rPr lang="en-IN" sz="2000" kern="100">
                <a:effectLst/>
                <a:latin typeface="Neue Haas Grotesk Text Pro" panose="020B0504020202020204" pitchFamily="34" charset="0"/>
                <a:ea typeface="Noto Sans Mono CJK SC"/>
                <a:cs typeface="Liberation Mono"/>
              </a:rPr>
              <a:t>features_imp</a:t>
            </a:r>
            <a:r>
              <a:rPr lang="en-IN" sz="2000" kern="100">
                <a:effectLst/>
                <a:latin typeface="Neue Haas Grotesk Text Pro" panose="020B0504020202020204" pitchFamily="34" charset="0"/>
                <a:ea typeface="Noto Serif CJK SC"/>
                <a:cs typeface="OpenSymbol"/>
              </a:rPr>
              <a:t>.</a:t>
            </a:r>
            <a:endParaRPr lang="en-IN" sz="20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This DataFrame contains the feature names as the index and their corresponding coefficient values as the columns.</a:t>
            </a:r>
            <a:endParaRPr lang="en-IN" sz="2000" kern="100">
              <a:effectLst/>
              <a:latin typeface="Liberation Serif"/>
              <a:ea typeface="Noto Serif CJK SC"/>
              <a:cs typeface="OpenSymbol"/>
            </a:endParaRPr>
          </a:p>
          <a:p>
            <a:endParaRPr lang="en-IN" sz="2000"/>
          </a:p>
        </p:txBody>
      </p:sp>
      <p:pic>
        <p:nvPicPr>
          <p:cNvPr id="5" name="Picture 4" descr="Complex maths formulae on a blackboard">
            <a:extLst>
              <a:ext uri="{FF2B5EF4-FFF2-40B4-BE49-F238E27FC236}">
                <a16:creationId xmlns:a16="http://schemas.microsoft.com/office/drawing/2014/main" id="{8DCFCC03-8734-6A6E-9ABF-2E8BA7509FAB}"/>
              </a:ext>
            </a:extLst>
          </p:cNvPr>
          <p:cNvPicPr>
            <a:picLocks noChangeAspect="1"/>
          </p:cNvPicPr>
          <p:nvPr/>
        </p:nvPicPr>
        <p:blipFill rotWithShape="1">
          <a:blip r:embed="rId2"/>
          <a:srcRect l="28616" r="14695" b="2"/>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574441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2682DC-A08B-FF70-D2E9-3D4ABFE504AD}"/>
              </a:ext>
            </a:extLst>
          </p:cNvPr>
          <p:cNvSpPr>
            <a:spLocks noGrp="1"/>
          </p:cNvSpPr>
          <p:nvPr>
            <p:ph type="title"/>
          </p:nvPr>
        </p:nvSpPr>
        <p:spPr>
          <a:xfrm>
            <a:off x="761803" y="350196"/>
            <a:ext cx="4646904" cy="1624520"/>
          </a:xfrm>
        </p:spPr>
        <p:txBody>
          <a:bodyPr anchor="ctr">
            <a:normAutofit/>
          </a:bodyPr>
          <a:lstStyle/>
          <a:p>
            <a:r>
              <a:rPr lang="en-IN" sz="3100" kern="100">
                <a:effectLst/>
                <a:latin typeface="Neue Haas Grotesk Text Pro" panose="020B0504020202020204" pitchFamily="34" charset="0"/>
                <a:ea typeface="Noto Serif CJK SC"/>
                <a:cs typeface="Noto Sans Devanagari" panose="020B0502040504020204" pitchFamily="34" charset="0"/>
              </a:rPr>
              <a:t>Visualizing Feature Importance (Continued)</a:t>
            </a:r>
            <a:r>
              <a:rPr lang="en-IN" sz="3100" kern="100">
                <a:effectLst/>
                <a:latin typeface="Neue Haas Grotesk Text Pro" panose="020B0504020202020204" pitchFamily="34" charset="0"/>
                <a:ea typeface="Noto Serif CJK SC"/>
                <a:cs typeface="Symbol" panose="05050102010706020507" pitchFamily="18" charset="2"/>
              </a:rPr>
              <a:t>:</a:t>
            </a:r>
            <a:br>
              <a:rPr lang="en-IN" sz="3100" kern="100">
                <a:effectLst/>
                <a:latin typeface="Liberation Serif"/>
                <a:ea typeface="Noto Serif CJK SC"/>
                <a:cs typeface="Symbol" panose="05050102010706020507" pitchFamily="18" charset="2"/>
              </a:rPr>
            </a:br>
            <a:endParaRPr lang="en-IN" sz="3100"/>
          </a:p>
        </p:txBody>
      </p:sp>
      <p:sp>
        <p:nvSpPr>
          <p:cNvPr id="3" name="Content Placeholder 2">
            <a:extLst>
              <a:ext uri="{FF2B5EF4-FFF2-40B4-BE49-F238E27FC236}">
                <a16:creationId xmlns:a16="http://schemas.microsoft.com/office/drawing/2014/main" id="{0212172A-1A5E-A4EB-BD6F-FEF801235688}"/>
              </a:ext>
            </a:extLst>
          </p:cNvPr>
          <p:cNvSpPr>
            <a:spLocks noGrp="1"/>
          </p:cNvSpPr>
          <p:nvPr>
            <p:ph idx="1"/>
          </p:nvPr>
        </p:nvSpPr>
        <p:spPr>
          <a:xfrm>
            <a:off x="761802" y="2743200"/>
            <a:ext cx="4646905" cy="3613149"/>
          </a:xfrm>
        </p:spPr>
        <p:txBody>
          <a:bodyPr anchor="ctr">
            <a:normAutofit/>
          </a:bodyPr>
          <a:lstStyle/>
          <a:p>
            <a:pPr marL="742950" lvl="1" indent="-285750">
              <a:spcAft>
                <a:spcPts val="700"/>
              </a:spcAft>
              <a:buFont typeface="OpenSymbol"/>
              <a:buChar char="◦"/>
              <a:tabLst>
                <a:tab pos="685800" algn="l"/>
              </a:tabLst>
            </a:pPr>
            <a:r>
              <a:rPr lang="en-IN" sz="1600" kern="100">
                <a:effectLst/>
                <a:latin typeface="Neue Haas Grotesk Text Pro" panose="020B0504020202020204" pitchFamily="34" charset="0"/>
                <a:ea typeface="Noto Serif CJK SC"/>
                <a:cs typeface="OpenSymbol"/>
              </a:rPr>
              <a:t>The feature importance is visualized using a bar plot, similar to the previous step.</a:t>
            </a:r>
            <a:endParaRPr lang="en-IN" sz="16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1600" kern="100">
                <a:effectLst/>
                <a:latin typeface="Neue Haas Grotesk Text Pro" panose="020B0504020202020204" pitchFamily="34" charset="0"/>
                <a:ea typeface="Noto Serif CJK SC"/>
                <a:cs typeface="OpenSymbol"/>
              </a:rPr>
              <a:t>The DataFrame </a:t>
            </a:r>
            <a:r>
              <a:rPr lang="en-IN" sz="1600" kern="100">
                <a:effectLst/>
                <a:latin typeface="Neue Haas Grotesk Text Pro" panose="020B0504020202020204" pitchFamily="34" charset="0"/>
                <a:ea typeface="Noto Sans Mono CJK SC"/>
                <a:cs typeface="Liberation Mono"/>
              </a:rPr>
              <a:t>features_imp</a:t>
            </a:r>
            <a:r>
              <a:rPr lang="en-IN" sz="1600" kern="100">
                <a:effectLst/>
                <a:latin typeface="Neue Haas Grotesk Text Pro" panose="020B0504020202020204" pitchFamily="34" charset="0"/>
                <a:ea typeface="Noto Serif CJK SC"/>
                <a:cs typeface="OpenSymbol"/>
              </a:rPr>
              <a:t> is transposed (</a:t>
            </a:r>
            <a:r>
              <a:rPr lang="en-IN" sz="1600" kern="100">
                <a:effectLst/>
                <a:latin typeface="Neue Haas Grotesk Text Pro" panose="020B0504020202020204" pitchFamily="34" charset="0"/>
                <a:ea typeface="Noto Sans Mono CJK SC"/>
                <a:cs typeface="Liberation Mono"/>
              </a:rPr>
              <a:t>.T</a:t>
            </a:r>
            <a:r>
              <a:rPr lang="en-IN" sz="1600" kern="100">
                <a:effectLst/>
                <a:latin typeface="Neue Haas Grotesk Text Pro" panose="020B0504020202020204" pitchFamily="34" charset="0"/>
                <a:ea typeface="Noto Serif CJK SC"/>
                <a:cs typeface="OpenSymbol"/>
              </a:rPr>
              <a:t>) to switch the rows and columns so that features are plotted on the x-axis.</a:t>
            </a:r>
            <a:endParaRPr lang="en-IN" sz="16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1600" kern="100">
                <a:effectLst/>
                <a:latin typeface="Neue Haas Grotesk Text Pro" panose="020B0504020202020204" pitchFamily="34" charset="0"/>
                <a:ea typeface="Noto Serif CJK SC"/>
                <a:cs typeface="OpenSymbol"/>
              </a:rPr>
              <a:t>The </a:t>
            </a:r>
            <a:r>
              <a:rPr lang="en-IN" sz="1600" kern="100">
                <a:effectLst/>
                <a:latin typeface="Neue Haas Grotesk Text Pro" panose="020B0504020202020204" pitchFamily="34" charset="0"/>
                <a:ea typeface="Noto Sans Mono CJK SC"/>
                <a:cs typeface="Liberation Mono"/>
              </a:rPr>
              <a:t>plot.bar()</a:t>
            </a:r>
            <a:r>
              <a:rPr lang="en-IN" sz="1600" kern="100">
                <a:effectLst/>
                <a:latin typeface="Neue Haas Grotesk Text Pro" panose="020B0504020202020204" pitchFamily="34" charset="0"/>
                <a:ea typeface="Noto Serif CJK SC"/>
                <a:cs typeface="OpenSymbol"/>
              </a:rPr>
              <a:t> function is used to create a bar plot of feature importance, and the legend is disabled (</a:t>
            </a:r>
            <a:r>
              <a:rPr lang="en-IN" sz="1600" kern="100">
                <a:effectLst/>
                <a:latin typeface="Neue Haas Grotesk Text Pro" panose="020B0504020202020204" pitchFamily="34" charset="0"/>
                <a:ea typeface="Noto Sans Mono CJK SC"/>
                <a:cs typeface="Liberation Mono"/>
              </a:rPr>
              <a:t>legend=False</a:t>
            </a:r>
            <a:r>
              <a:rPr lang="en-IN" sz="1600" kern="100">
                <a:effectLst/>
                <a:latin typeface="Neue Haas Grotesk Text Pro" panose="020B0504020202020204" pitchFamily="34" charset="0"/>
                <a:ea typeface="Noto Serif CJK SC"/>
                <a:cs typeface="OpenSymbol"/>
              </a:rPr>
              <a:t>).</a:t>
            </a:r>
            <a:endParaRPr lang="en-IN" sz="16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1600" kern="100">
                <a:effectLst/>
                <a:latin typeface="Neue Haas Grotesk Text Pro" panose="020B0504020202020204" pitchFamily="34" charset="0"/>
                <a:ea typeface="Noto Serif CJK SC"/>
                <a:cs typeface="OpenSymbol"/>
              </a:rPr>
              <a:t>The title of the plot is set to "Feature Importance".</a:t>
            </a:r>
            <a:endParaRPr lang="en-IN" sz="1600" kern="100">
              <a:effectLst/>
              <a:latin typeface="Liberation Serif"/>
              <a:ea typeface="Noto Serif CJK SC"/>
              <a:cs typeface="OpenSymbol"/>
            </a:endParaRPr>
          </a:p>
          <a:p>
            <a:endParaRPr lang="en-IN" sz="1600"/>
          </a:p>
        </p:txBody>
      </p:sp>
      <p:pic>
        <p:nvPicPr>
          <p:cNvPr id="13" name="Picture 12" descr="Financial graphs on a dark display">
            <a:extLst>
              <a:ext uri="{FF2B5EF4-FFF2-40B4-BE49-F238E27FC236}">
                <a16:creationId xmlns:a16="http://schemas.microsoft.com/office/drawing/2014/main" id="{F0E7DA10-9F9A-708A-CFB3-9F20F6298563}"/>
              </a:ext>
            </a:extLst>
          </p:cNvPr>
          <p:cNvPicPr>
            <a:picLocks noChangeAspect="1"/>
          </p:cNvPicPr>
          <p:nvPr/>
        </p:nvPicPr>
        <p:blipFill rotWithShape="1">
          <a:blip r:embed="rId2"/>
          <a:srcRect l="19287" r="25095"/>
          <a:stretch/>
        </p:blipFill>
        <p:spPr>
          <a:xfrm>
            <a:off x="6096000" y="1"/>
            <a:ext cx="6102825" cy="6858000"/>
          </a:xfrm>
          <a:prstGeom prst="rect">
            <a:avLst/>
          </a:prstGeom>
        </p:spPr>
      </p:pic>
    </p:spTree>
    <p:extLst>
      <p:ext uri="{BB962C8B-B14F-4D97-AF65-F5344CB8AC3E}">
        <p14:creationId xmlns:p14="http://schemas.microsoft.com/office/powerpoint/2010/main" val="40992881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D6CB55-944B-5E3C-C369-D6B7A8DA204F}"/>
              </a:ext>
            </a:extLst>
          </p:cNvPr>
          <p:cNvSpPr>
            <a:spLocks noGrp="1"/>
          </p:cNvSpPr>
          <p:nvPr>
            <p:ph type="title"/>
          </p:nvPr>
        </p:nvSpPr>
        <p:spPr>
          <a:xfrm>
            <a:off x="761803" y="350196"/>
            <a:ext cx="4646904" cy="1624520"/>
          </a:xfrm>
        </p:spPr>
        <p:txBody>
          <a:bodyPr anchor="ctr">
            <a:normAutofit/>
          </a:bodyPr>
          <a:lstStyle/>
          <a:p>
            <a:r>
              <a:rPr lang="en-IN" sz="3700" kern="100">
                <a:effectLst/>
                <a:latin typeface="Neue Haas Grotesk Text Pro" panose="020B0504020202020204" pitchFamily="34" charset="0"/>
                <a:ea typeface="Noto Serif CJK SC"/>
                <a:cs typeface="Noto Sans Devanagari" panose="020B0502040504020204" pitchFamily="34" charset="0"/>
              </a:rPr>
              <a:t>Saving and Loading the Trained Model</a:t>
            </a:r>
            <a:r>
              <a:rPr lang="en-IN" sz="3700" kern="100">
                <a:effectLst/>
                <a:latin typeface="Neue Haas Grotesk Text Pro" panose="020B0504020202020204" pitchFamily="34" charset="0"/>
                <a:ea typeface="Noto Serif CJK SC"/>
                <a:cs typeface="Symbol" panose="05050102010706020507" pitchFamily="18" charset="2"/>
              </a:rPr>
              <a:t>:</a:t>
            </a:r>
            <a:br>
              <a:rPr lang="en-IN" sz="3700" kern="100">
                <a:effectLst/>
                <a:latin typeface="Liberation Serif"/>
                <a:ea typeface="Noto Serif CJK SC"/>
                <a:cs typeface="Symbol" panose="05050102010706020507" pitchFamily="18" charset="2"/>
              </a:rPr>
            </a:br>
            <a:endParaRPr lang="en-IN" sz="3700"/>
          </a:p>
        </p:txBody>
      </p:sp>
      <p:sp>
        <p:nvSpPr>
          <p:cNvPr id="3" name="Content Placeholder 2">
            <a:extLst>
              <a:ext uri="{FF2B5EF4-FFF2-40B4-BE49-F238E27FC236}">
                <a16:creationId xmlns:a16="http://schemas.microsoft.com/office/drawing/2014/main" id="{625E2585-11C3-2CF0-D408-DACC03DF6A7C}"/>
              </a:ext>
            </a:extLst>
          </p:cNvPr>
          <p:cNvSpPr>
            <a:spLocks noGrp="1"/>
          </p:cNvSpPr>
          <p:nvPr>
            <p:ph idx="1"/>
          </p:nvPr>
        </p:nvSpPr>
        <p:spPr>
          <a:xfrm>
            <a:off x="761802" y="2743200"/>
            <a:ext cx="4646905" cy="3613149"/>
          </a:xfrm>
        </p:spPr>
        <p:txBody>
          <a:bodyPr anchor="ctr">
            <a:normAutofit/>
          </a:bodyPr>
          <a:lstStyle/>
          <a:p>
            <a:pPr marL="742950" lvl="1" indent="-285750">
              <a:spcAft>
                <a:spcPts val="700"/>
              </a:spcAft>
              <a:buFont typeface="OpenSymbol"/>
              <a:buChar char="◦"/>
              <a:tabLst>
                <a:tab pos="685800" algn="l"/>
              </a:tabLst>
            </a:pPr>
            <a:r>
              <a:rPr lang="en-IN" sz="1900" kern="100">
                <a:effectLst/>
                <a:latin typeface="Neue Haas Grotesk Text Pro" panose="020B0504020202020204" pitchFamily="34" charset="0"/>
                <a:ea typeface="Noto Serif CJK SC"/>
                <a:cs typeface="OpenSymbol"/>
              </a:rPr>
              <a:t>The trained Logistic Regression model (</a:t>
            </a:r>
            <a:r>
              <a:rPr lang="en-IN" sz="1900" kern="100">
                <a:effectLst/>
                <a:latin typeface="Neue Haas Grotesk Text Pro" panose="020B0504020202020204" pitchFamily="34" charset="0"/>
                <a:ea typeface="Noto Sans Mono CJK SC"/>
                <a:cs typeface="Liberation Mono"/>
              </a:rPr>
              <a:t>G_log</a:t>
            </a:r>
            <a:r>
              <a:rPr lang="en-IN" sz="1900" kern="100">
                <a:effectLst/>
                <a:latin typeface="Neue Haas Grotesk Text Pro" panose="020B0504020202020204" pitchFamily="34" charset="0"/>
                <a:ea typeface="Noto Serif CJK SC"/>
                <a:cs typeface="OpenSymbol"/>
              </a:rPr>
              <a:t>) is serialized and saved to a file named "heart-disease-model.pkl" using the </a:t>
            </a:r>
            <a:r>
              <a:rPr lang="en-IN" sz="1900" kern="100">
                <a:effectLst/>
                <a:latin typeface="Neue Haas Grotesk Text Pro" panose="020B0504020202020204" pitchFamily="34" charset="0"/>
                <a:ea typeface="Noto Sans Mono CJK SC"/>
                <a:cs typeface="Liberation Mono"/>
              </a:rPr>
              <a:t>pickle.dump()</a:t>
            </a:r>
            <a:r>
              <a:rPr lang="en-IN" sz="1900" kern="100">
                <a:effectLst/>
                <a:latin typeface="Neue Haas Grotesk Text Pro" panose="020B0504020202020204" pitchFamily="34" charset="0"/>
                <a:ea typeface="Noto Serif CJK SC"/>
                <a:cs typeface="OpenSymbol"/>
              </a:rPr>
              <a:t> function.</a:t>
            </a:r>
            <a:endParaRPr lang="en-IN" sz="19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1900" kern="100">
                <a:effectLst/>
                <a:latin typeface="Neue Haas Grotesk Text Pro" panose="020B0504020202020204" pitchFamily="34" charset="0"/>
                <a:ea typeface="Noto Serif CJK SC"/>
                <a:cs typeface="OpenSymbol"/>
              </a:rPr>
              <a:t>This allows the trained model to be reused later without the need for retraining.</a:t>
            </a:r>
            <a:endParaRPr lang="en-IN" sz="19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1900" kern="100">
                <a:effectLst/>
                <a:latin typeface="Neue Haas Grotesk Text Pro" panose="020B0504020202020204" pitchFamily="34" charset="0"/>
                <a:ea typeface="Noto Serif CJK SC"/>
                <a:cs typeface="OpenSymbol"/>
              </a:rPr>
              <a:t>The saved model is then loaded back into memory using the </a:t>
            </a:r>
            <a:r>
              <a:rPr lang="en-IN" sz="1900" kern="100">
                <a:effectLst/>
                <a:latin typeface="Neue Haas Grotesk Text Pro" panose="020B0504020202020204" pitchFamily="34" charset="0"/>
                <a:ea typeface="Noto Sans Mono CJK SC"/>
                <a:cs typeface="Liberation Mono"/>
              </a:rPr>
              <a:t>pickle.load()</a:t>
            </a:r>
            <a:r>
              <a:rPr lang="en-IN" sz="1900" kern="100">
                <a:effectLst/>
                <a:latin typeface="Neue Haas Grotesk Text Pro" panose="020B0504020202020204" pitchFamily="34" charset="0"/>
                <a:ea typeface="Noto Serif CJK SC"/>
                <a:cs typeface="OpenSymbol"/>
              </a:rPr>
              <a:t> function and stored in the variable </a:t>
            </a:r>
            <a:r>
              <a:rPr lang="en-IN" sz="1900" kern="100">
                <a:effectLst/>
                <a:latin typeface="Neue Haas Grotesk Text Pro" panose="020B0504020202020204" pitchFamily="34" charset="0"/>
                <a:ea typeface="Noto Sans Mono CJK SC"/>
                <a:cs typeface="Liberation Mono"/>
              </a:rPr>
              <a:t>model</a:t>
            </a:r>
            <a:r>
              <a:rPr lang="en-IN" sz="1900" kern="100">
                <a:effectLst/>
                <a:latin typeface="Neue Haas Grotesk Text Pro" panose="020B0504020202020204" pitchFamily="34" charset="0"/>
                <a:ea typeface="Noto Serif CJK SC"/>
                <a:cs typeface="OpenSymbol"/>
              </a:rPr>
              <a:t>.</a:t>
            </a:r>
            <a:endParaRPr lang="en-IN" sz="1900" kern="100">
              <a:effectLst/>
              <a:latin typeface="Liberation Serif"/>
              <a:ea typeface="Noto Serif CJK SC"/>
              <a:cs typeface="OpenSymbol"/>
            </a:endParaRPr>
          </a:p>
          <a:p>
            <a:endParaRPr lang="en-IN" sz="1900"/>
          </a:p>
        </p:txBody>
      </p:sp>
      <p:pic>
        <p:nvPicPr>
          <p:cNvPr id="5" name="Picture 4" descr="Foosball table close-up">
            <a:extLst>
              <a:ext uri="{FF2B5EF4-FFF2-40B4-BE49-F238E27FC236}">
                <a16:creationId xmlns:a16="http://schemas.microsoft.com/office/drawing/2014/main" id="{7B3DD2DD-2E5B-DA82-7C82-749585227C9D}"/>
              </a:ext>
            </a:extLst>
          </p:cNvPr>
          <p:cNvPicPr>
            <a:picLocks noChangeAspect="1"/>
          </p:cNvPicPr>
          <p:nvPr/>
        </p:nvPicPr>
        <p:blipFill rotWithShape="1">
          <a:blip r:embed="rId2"/>
          <a:srcRect l="21252" r="19347" b="-2"/>
          <a:stretch/>
        </p:blipFill>
        <p:spPr>
          <a:xfrm>
            <a:off x="6096000" y="1"/>
            <a:ext cx="6102825" cy="6858000"/>
          </a:xfrm>
          <a:prstGeom prst="rect">
            <a:avLst/>
          </a:prstGeom>
        </p:spPr>
      </p:pic>
    </p:spTree>
    <p:extLst>
      <p:ext uri="{BB962C8B-B14F-4D97-AF65-F5344CB8AC3E}">
        <p14:creationId xmlns:p14="http://schemas.microsoft.com/office/powerpoint/2010/main" val="22266742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ncil and answer-sheet">
            <a:extLst>
              <a:ext uri="{FF2B5EF4-FFF2-40B4-BE49-F238E27FC236}">
                <a16:creationId xmlns:a16="http://schemas.microsoft.com/office/drawing/2014/main" id="{C6883800-3BAE-4DDD-F81F-7EA3513780D7}"/>
              </a:ext>
            </a:extLst>
          </p:cNvPr>
          <p:cNvPicPr>
            <a:picLocks noChangeAspect="1"/>
          </p:cNvPicPr>
          <p:nvPr/>
        </p:nvPicPr>
        <p:blipFill rotWithShape="1">
          <a:blip r:embed="rId2"/>
          <a:srcRect l="49614" r="-1" b="-1"/>
          <a:stretch/>
        </p:blipFill>
        <p:spPr>
          <a:xfrm>
            <a:off x="6103027" y="10"/>
            <a:ext cx="6088971" cy="6857990"/>
          </a:xfrm>
          <a:prstGeom prst="rect">
            <a:avLst/>
          </a:prstGeom>
        </p:spPr>
      </p:pic>
      <p:sp useBgFill="1">
        <p:nvSpPr>
          <p:cNvPr id="11" name="Rectangle 1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BE4F08-34FC-1B63-E1DD-E56FD2DA61D6}"/>
              </a:ext>
            </a:extLst>
          </p:cNvPr>
          <p:cNvSpPr>
            <a:spLocks noGrp="1"/>
          </p:cNvSpPr>
          <p:nvPr>
            <p:ph type="title"/>
          </p:nvPr>
        </p:nvSpPr>
        <p:spPr>
          <a:xfrm>
            <a:off x="761801" y="328512"/>
            <a:ext cx="4778387" cy="1628970"/>
          </a:xfrm>
        </p:spPr>
        <p:txBody>
          <a:bodyPr anchor="ctr">
            <a:normAutofit/>
          </a:bodyPr>
          <a:lstStyle/>
          <a:p>
            <a:r>
              <a:rPr lang="en-IN" sz="4000" kern="100">
                <a:effectLst/>
                <a:latin typeface="Neue Haas Grotesk Text Pro" panose="020B0504020202020204" pitchFamily="34" charset="0"/>
                <a:ea typeface="Noto Serif CJK SC"/>
                <a:cs typeface="Noto Sans Devanagari" panose="020B0502040504020204" pitchFamily="34" charset="0"/>
              </a:rPr>
              <a:t>Model Evaluation</a:t>
            </a:r>
            <a:r>
              <a:rPr lang="en-IN" sz="4000" kern="100">
                <a:effectLst/>
                <a:latin typeface="Neue Haas Grotesk Text Pro" panose="020B0504020202020204" pitchFamily="34" charset="0"/>
                <a:ea typeface="Noto Serif CJK SC"/>
                <a:cs typeface="Symbol" panose="05050102010706020507" pitchFamily="18" charset="2"/>
              </a:rPr>
              <a:t>:</a:t>
            </a:r>
            <a:br>
              <a:rPr lang="en-IN" sz="4000" kern="100">
                <a:effectLst/>
                <a:latin typeface="Liberation Serif"/>
                <a:ea typeface="Noto Serif CJK SC"/>
                <a:cs typeface="Symbol" panose="05050102010706020507" pitchFamily="18" charset="2"/>
              </a:rPr>
            </a:br>
            <a:endParaRPr lang="en-IN" sz="4000"/>
          </a:p>
        </p:txBody>
      </p:sp>
      <p:sp>
        <p:nvSpPr>
          <p:cNvPr id="3" name="Content Placeholder 2">
            <a:extLst>
              <a:ext uri="{FF2B5EF4-FFF2-40B4-BE49-F238E27FC236}">
                <a16:creationId xmlns:a16="http://schemas.microsoft.com/office/drawing/2014/main" id="{7DB6351A-EFE2-AED7-7F60-FD66D79E3977}"/>
              </a:ext>
            </a:extLst>
          </p:cNvPr>
          <p:cNvSpPr>
            <a:spLocks noGrp="1"/>
          </p:cNvSpPr>
          <p:nvPr>
            <p:ph idx="1"/>
          </p:nvPr>
        </p:nvSpPr>
        <p:spPr>
          <a:xfrm>
            <a:off x="761801" y="2884929"/>
            <a:ext cx="4659756" cy="3374137"/>
          </a:xfrm>
        </p:spPr>
        <p:txBody>
          <a:bodyPr anchor="ctr">
            <a:normAutofit/>
          </a:bodyPr>
          <a:lstStyle/>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The loaded model (</a:t>
            </a:r>
            <a:r>
              <a:rPr lang="en-IN" sz="2000" kern="100">
                <a:effectLst/>
                <a:latin typeface="Neue Haas Grotesk Text Pro" panose="020B0504020202020204" pitchFamily="34" charset="0"/>
                <a:ea typeface="Noto Sans Mono CJK SC"/>
                <a:cs typeface="Liberation Mono"/>
              </a:rPr>
              <a:t>model</a:t>
            </a:r>
            <a:r>
              <a:rPr lang="en-IN" sz="2000" kern="100">
                <a:effectLst/>
                <a:latin typeface="Neue Haas Grotesk Text Pro" panose="020B0504020202020204" pitchFamily="34" charset="0"/>
                <a:ea typeface="Noto Serif CJK SC"/>
                <a:cs typeface="OpenSymbol"/>
              </a:rPr>
              <a:t>) is used to make predictions on the test set (</a:t>
            </a:r>
            <a:r>
              <a:rPr lang="en-IN" sz="2000" kern="100">
                <a:effectLst/>
                <a:latin typeface="Neue Haas Grotesk Text Pro" panose="020B0504020202020204" pitchFamily="34" charset="0"/>
                <a:ea typeface="Noto Sans Mono CJK SC"/>
                <a:cs typeface="Liberation Mono"/>
              </a:rPr>
              <a:t>X_test</a:t>
            </a:r>
            <a:r>
              <a:rPr lang="en-IN" sz="2000" kern="100">
                <a:effectLst/>
                <a:latin typeface="Neue Haas Grotesk Text Pro" panose="020B0504020202020204" pitchFamily="34" charset="0"/>
                <a:ea typeface="Noto Serif CJK SC"/>
                <a:cs typeface="OpenSymbol"/>
              </a:rPr>
              <a:t>), and the accuracy score of the model is calculated using the </a:t>
            </a:r>
            <a:r>
              <a:rPr lang="en-IN" sz="2000" kern="100">
                <a:effectLst/>
                <a:latin typeface="Neue Haas Grotesk Text Pro" panose="020B0504020202020204" pitchFamily="34" charset="0"/>
                <a:ea typeface="Noto Sans Mono CJK SC"/>
                <a:cs typeface="Liberation Mono"/>
              </a:rPr>
              <a:t>score()</a:t>
            </a:r>
            <a:r>
              <a:rPr lang="en-IN" sz="2000" kern="100">
                <a:effectLst/>
                <a:latin typeface="Neue Haas Grotesk Text Pro" panose="020B0504020202020204" pitchFamily="34" charset="0"/>
                <a:ea typeface="Noto Serif CJK SC"/>
                <a:cs typeface="OpenSymbol"/>
              </a:rPr>
              <a:t> function.</a:t>
            </a:r>
            <a:endParaRPr lang="en-IN" sz="2000" kern="100">
              <a:effectLst/>
              <a:latin typeface="Liberation Serif"/>
              <a:ea typeface="Noto Serif CJK SC"/>
              <a:cs typeface="OpenSymbol"/>
            </a:endParaRPr>
          </a:p>
          <a:p>
            <a:pPr marL="742950" lvl="1" indent="-285750">
              <a:spcAft>
                <a:spcPts val="700"/>
              </a:spcAft>
              <a:buFont typeface="OpenSymbol"/>
              <a:buChar char="◦"/>
              <a:tabLst>
                <a:tab pos="685800" algn="l"/>
              </a:tabLst>
            </a:pPr>
            <a:r>
              <a:rPr lang="en-IN" sz="2000" kern="100">
                <a:effectLst/>
                <a:latin typeface="Neue Haas Grotesk Text Pro" panose="020B0504020202020204" pitchFamily="34" charset="0"/>
                <a:ea typeface="Noto Serif CJK SC"/>
                <a:cs typeface="OpenSymbol"/>
              </a:rPr>
              <a:t>This provides an assessment of the model's performance on unseen data.</a:t>
            </a:r>
            <a:endParaRPr lang="en-IN" sz="2000" kern="100">
              <a:effectLst/>
              <a:latin typeface="Liberation Serif"/>
              <a:ea typeface="Noto Serif CJK SC"/>
              <a:cs typeface="OpenSymbol"/>
            </a:endParaRPr>
          </a:p>
          <a:p>
            <a:endParaRPr lang="en-IN" sz="2000"/>
          </a:p>
        </p:txBody>
      </p:sp>
    </p:spTree>
    <p:extLst>
      <p:ext uri="{BB962C8B-B14F-4D97-AF65-F5344CB8AC3E}">
        <p14:creationId xmlns:p14="http://schemas.microsoft.com/office/powerpoint/2010/main" val="2024056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F8C571-4380-C9CC-DC95-4AF7914BDEBA}"/>
              </a:ext>
            </a:extLst>
          </p:cNvPr>
          <p:cNvSpPr>
            <a:spLocks noGrp="1"/>
          </p:cNvSpPr>
          <p:nvPr>
            <p:ph type="title"/>
          </p:nvPr>
        </p:nvSpPr>
        <p:spPr>
          <a:xfrm>
            <a:off x="686834" y="1153572"/>
            <a:ext cx="3200400" cy="4461163"/>
          </a:xfrm>
        </p:spPr>
        <p:txBody>
          <a:bodyPr>
            <a:normAutofit/>
          </a:bodyPr>
          <a:lstStyle/>
          <a:p>
            <a:r>
              <a:rPr lang="en-US">
                <a:solidFill>
                  <a:srgbClr val="FFFFFF"/>
                </a:solidFill>
              </a:rPr>
              <a:t>Project Objective</a:t>
            </a:r>
            <a:endParaRPr lang="en-IN">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18D81178-6BD9-422E-44B0-4E2C60A69389}"/>
              </a:ext>
            </a:extLst>
          </p:cNvPr>
          <p:cNvSpPr>
            <a:spLocks noGrp="1"/>
          </p:cNvSpPr>
          <p:nvPr>
            <p:ph idx="1"/>
          </p:nvPr>
        </p:nvSpPr>
        <p:spPr>
          <a:xfrm>
            <a:off x="4447308" y="591344"/>
            <a:ext cx="6906491" cy="5585619"/>
          </a:xfrm>
        </p:spPr>
        <p:txBody>
          <a:bodyPr anchor="ctr">
            <a:normAutofit/>
          </a:bodyPr>
          <a:lstStyle/>
          <a:p>
            <a:r>
              <a:rPr lang="en-IN" kern="100" dirty="0">
                <a:effectLst/>
                <a:latin typeface="Neue Haas Grotesk Text Pro" panose="020B0504020202020204" pitchFamily="34" charset="0"/>
                <a:ea typeface="Noto Serif CJK SC"/>
                <a:cs typeface="Noto Sans Devanagari" panose="020B0502040504020204" pitchFamily="34" charset="0"/>
              </a:rPr>
              <a:t>Ultimately, the project's goal is to contribute to the development of effective risk stratification tools that can assist healthcare providers in delivering personalized care and improving patient outcomes in the field of cardiology. Through interdisciplinary collaboration and innovative data analysis techniques, the project seeks to advance the understanding and management of heart disease, leading to better public health outcomes for individuals and communities.</a:t>
            </a:r>
            <a:endParaRPr lang="en-IN" kern="100" dirty="0">
              <a:effectLst/>
              <a:latin typeface="Liberation Serif"/>
              <a:ea typeface="Noto Serif CJK SC"/>
              <a:cs typeface="Noto Sans Devanagari" panose="020B0502040504020204" pitchFamily="34" charset="0"/>
            </a:endParaRPr>
          </a:p>
          <a:p>
            <a:endParaRPr lang="en-IN" dirty="0"/>
          </a:p>
        </p:txBody>
      </p:sp>
    </p:spTree>
    <p:extLst>
      <p:ext uri="{BB962C8B-B14F-4D97-AF65-F5344CB8AC3E}">
        <p14:creationId xmlns:p14="http://schemas.microsoft.com/office/powerpoint/2010/main" val="3477742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0DEA10-FFDC-A15A-1ED2-5F1B6D935B06}"/>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Scope of project</a:t>
            </a:r>
            <a:endParaRPr lang="en-IN" dirty="0">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18C305A-CED3-AF8A-9F14-B07DE81D2DF0}"/>
              </a:ext>
            </a:extLst>
          </p:cNvPr>
          <p:cNvSpPr>
            <a:spLocks noGrp="1"/>
          </p:cNvSpPr>
          <p:nvPr>
            <p:ph idx="1"/>
          </p:nvPr>
        </p:nvSpPr>
        <p:spPr>
          <a:xfrm>
            <a:off x="4447308" y="591344"/>
            <a:ext cx="6906491" cy="5585619"/>
          </a:xfrm>
        </p:spPr>
        <p:txBody>
          <a:bodyPr anchor="ctr">
            <a:normAutofit/>
          </a:bodyPr>
          <a:lstStyle/>
          <a:p>
            <a:pPr marL="0" indent="0">
              <a:buNone/>
            </a:pPr>
            <a:r>
              <a:rPr lang="en-IN" sz="1800" kern="100" dirty="0">
                <a:effectLst/>
                <a:latin typeface="Neue Haas Grotesk Text Pro" panose="020B0504020202020204" pitchFamily="34" charset="0"/>
                <a:ea typeface="Noto Serif CJK SC"/>
                <a:cs typeface="Noto Sans Devanagari" panose="020B0502040504020204" pitchFamily="34" charset="0"/>
              </a:rPr>
              <a:t>1. Data Collection and Preprocessing:</a:t>
            </a:r>
            <a:endParaRPr lang="en-IN" sz="1800" kern="100" dirty="0">
              <a:effectLst/>
              <a:latin typeface="Liberation Serif"/>
              <a:ea typeface="Noto Serif CJK SC"/>
              <a:cs typeface="Noto Sans Devanagari" panose="020B0502040504020204" pitchFamily="34" charset="0"/>
            </a:endParaRPr>
          </a:p>
          <a:p>
            <a:pPr marL="0" indent="0">
              <a:buNone/>
            </a:pPr>
            <a:r>
              <a:rPr lang="en-IN" sz="1800" kern="100" dirty="0">
                <a:effectLst/>
                <a:latin typeface="Neue Haas Grotesk Text Pro" panose="020B0504020202020204" pitchFamily="34" charset="0"/>
                <a:ea typeface="Noto Serif CJK SC"/>
                <a:cs typeface="Symbol" panose="05050102010706020507" pitchFamily="18" charset="2"/>
              </a:rPr>
              <a:t>Collecting relevant datasets containing demographic information, lifestyle factors, medical history, and diagnostic test results of patients with and without heart disease.</a:t>
            </a:r>
            <a:endParaRPr lang="en-IN" sz="1800" kern="100" dirty="0">
              <a:effectLst/>
              <a:latin typeface="Liberation Serif"/>
              <a:ea typeface="Noto Serif CJK SC"/>
              <a:cs typeface="Symbol" panose="05050102010706020507" pitchFamily="18" charset="2"/>
            </a:endParaRPr>
          </a:p>
          <a:p>
            <a:pPr marL="0" indent="0">
              <a:buNone/>
            </a:pPr>
            <a:r>
              <a:rPr lang="en-IN" sz="1800" kern="100" dirty="0">
                <a:effectLst/>
                <a:latin typeface="Neue Haas Grotesk Text Pro" panose="020B0504020202020204" pitchFamily="34" charset="0"/>
                <a:ea typeface="Noto Serif CJK SC"/>
                <a:cs typeface="Symbol" panose="05050102010706020507" pitchFamily="18" charset="2"/>
              </a:rPr>
              <a:t>Preprocessing the data to handle missing values, outliers, and inconsistencies, and converting categorical variables into a format suitable for analysis.</a:t>
            </a:r>
            <a:endParaRPr lang="en-IN" sz="1800" kern="100" dirty="0">
              <a:effectLst/>
              <a:latin typeface="Liberation Serif"/>
              <a:ea typeface="Noto Serif CJK SC"/>
              <a:cs typeface="Symbol" panose="05050102010706020507" pitchFamily="18" charset="2"/>
            </a:endParaRPr>
          </a:p>
          <a:p>
            <a:pPr marL="0" indent="0">
              <a:buNone/>
            </a:pPr>
            <a:r>
              <a:rPr lang="en-IN" sz="1800" dirty="0"/>
              <a:t>2. </a:t>
            </a:r>
            <a:r>
              <a:rPr lang="en-IN" sz="1800" kern="100" dirty="0">
                <a:effectLst/>
                <a:latin typeface="Neue Haas Grotesk Text Pro" panose="020B0504020202020204" pitchFamily="34" charset="0"/>
                <a:ea typeface="Noto Serif CJK SC"/>
                <a:cs typeface="Noto Sans Devanagari" panose="020B0502040504020204" pitchFamily="34" charset="0"/>
              </a:rPr>
              <a:t>Exploratory Data Analysis (EDA):</a:t>
            </a:r>
            <a:endParaRPr lang="en-IN" sz="1800" kern="100" dirty="0">
              <a:effectLst/>
              <a:latin typeface="Liberation Serif"/>
              <a:ea typeface="Noto Serif CJK SC"/>
              <a:cs typeface="Noto Sans Devanagari" panose="020B0502040504020204" pitchFamily="34" charset="0"/>
            </a:endParaRPr>
          </a:p>
          <a:p>
            <a:pPr marL="0" indent="0">
              <a:buNone/>
            </a:pPr>
            <a:r>
              <a:rPr lang="en-IN" sz="1800" kern="100" dirty="0">
                <a:effectLst/>
                <a:latin typeface="Neue Haas Grotesk Text Pro" panose="020B0504020202020204" pitchFamily="34" charset="0"/>
                <a:ea typeface="Noto Serif CJK SC"/>
                <a:cs typeface="Symbol" panose="05050102010706020507" pitchFamily="18" charset="2"/>
              </a:rPr>
              <a:t>Conducting exploratory data analysis to understand the distribution and relationships between different variables, identifying potential risk factors for heart disease, and gaining insights into the dataset's characteristics.</a:t>
            </a:r>
          </a:p>
          <a:p>
            <a:pPr marL="0" indent="0">
              <a:buNone/>
            </a:pPr>
            <a:r>
              <a:rPr lang="en-IN" sz="1800" kern="100" dirty="0">
                <a:effectLst/>
                <a:latin typeface="Liberation Serif"/>
                <a:ea typeface="Noto Serif CJK SC"/>
                <a:cs typeface="Symbol" panose="05050102010706020507" pitchFamily="18" charset="2"/>
              </a:rPr>
              <a:t>3. </a:t>
            </a:r>
            <a:r>
              <a:rPr lang="en-IN" sz="1800" kern="100" dirty="0">
                <a:effectLst/>
                <a:latin typeface="Neue Haas Grotesk Text Pro" panose="020B0504020202020204" pitchFamily="34" charset="0"/>
                <a:ea typeface="Noto Serif CJK SC"/>
                <a:cs typeface="Noto Sans Devanagari" panose="020B0502040504020204" pitchFamily="34" charset="0"/>
              </a:rPr>
              <a:t>Feature Selection and Engineering:</a:t>
            </a:r>
          </a:p>
          <a:p>
            <a:pPr marL="0" indent="0">
              <a:buNone/>
            </a:pPr>
            <a:r>
              <a:rPr lang="en-IN" sz="1800" kern="100" dirty="0">
                <a:effectLst/>
                <a:latin typeface="Neue Haas Grotesk Text Pro" panose="020B0504020202020204" pitchFamily="34" charset="0"/>
                <a:ea typeface="Noto Serif CJK SC"/>
                <a:cs typeface="Symbol" panose="05050102010706020507" pitchFamily="18" charset="2"/>
              </a:rPr>
              <a:t>Selecting relevant features that have a significant impact on predicting heart disease risk and removing redundant or irrelevant variables.</a:t>
            </a:r>
            <a:endParaRPr lang="en-IN" sz="1800" kern="100" dirty="0">
              <a:effectLst/>
              <a:latin typeface="Liberation Serif"/>
              <a:ea typeface="Noto Serif CJK SC"/>
              <a:cs typeface="Symbol" panose="05050102010706020507" pitchFamily="18" charset="2"/>
            </a:endParaRPr>
          </a:p>
          <a:p>
            <a:pPr marL="0" indent="0">
              <a:buNone/>
            </a:pPr>
            <a:r>
              <a:rPr lang="en-IN" sz="1800" kern="100" dirty="0">
                <a:effectLst/>
                <a:latin typeface="Neue Haas Grotesk Text Pro" panose="020B0504020202020204" pitchFamily="34" charset="0"/>
                <a:ea typeface="Noto Serif CJK SC"/>
                <a:cs typeface="Symbol" panose="05050102010706020507" pitchFamily="18" charset="2"/>
              </a:rPr>
              <a:t>Engineering new features or transforming existing ones to improve the predictive performance of the model.</a:t>
            </a:r>
            <a:endParaRPr lang="en-IN" sz="1800" kern="100" dirty="0">
              <a:effectLst/>
              <a:latin typeface="Liberation Serif"/>
              <a:ea typeface="Noto Serif CJK SC"/>
              <a:cs typeface="Symbol" panose="05050102010706020507" pitchFamily="18" charset="2"/>
            </a:endParaRPr>
          </a:p>
          <a:p>
            <a:pPr marL="0" indent="0">
              <a:buNone/>
            </a:pPr>
            <a:endParaRPr lang="en-IN" sz="1800" kern="100" dirty="0">
              <a:effectLst/>
              <a:latin typeface="Liberation Serif"/>
              <a:ea typeface="Noto Serif CJK SC"/>
              <a:cs typeface="Noto Sans Devanagari" panose="020B0502040504020204" pitchFamily="34" charset="0"/>
            </a:endParaRPr>
          </a:p>
          <a:p>
            <a:pPr marL="0" indent="0">
              <a:buNone/>
            </a:pPr>
            <a:endParaRPr lang="en-IN" sz="1800" kern="100" dirty="0">
              <a:effectLst/>
              <a:latin typeface="Liberation Serif"/>
              <a:ea typeface="Noto Serif CJK SC"/>
              <a:cs typeface="Symbol" panose="05050102010706020507" pitchFamily="18" charset="2"/>
            </a:endParaRPr>
          </a:p>
          <a:p>
            <a:pPr marL="0" indent="0">
              <a:buNone/>
            </a:pPr>
            <a:endParaRPr lang="en-IN" sz="1800" dirty="0"/>
          </a:p>
        </p:txBody>
      </p:sp>
    </p:spTree>
    <p:extLst>
      <p:ext uri="{BB962C8B-B14F-4D97-AF65-F5344CB8AC3E}">
        <p14:creationId xmlns:p14="http://schemas.microsoft.com/office/powerpoint/2010/main" val="56381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795093-B741-D224-02C4-B25266F98D08}"/>
              </a:ext>
            </a:extLst>
          </p:cNvPr>
          <p:cNvSpPr>
            <a:spLocks noGrp="1"/>
          </p:cNvSpPr>
          <p:nvPr>
            <p:ph type="title"/>
          </p:nvPr>
        </p:nvSpPr>
        <p:spPr>
          <a:xfrm>
            <a:off x="686834" y="1153572"/>
            <a:ext cx="3480438" cy="4461163"/>
          </a:xfrm>
        </p:spPr>
        <p:txBody>
          <a:bodyPr>
            <a:normAutofit/>
          </a:bodyPr>
          <a:lstStyle/>
          <a:p>
            <a:r>
              <a:rPr lang="en-US" dirty="0">
                <a:solidFill>
                  <a:srgbClr val="FFFFFF"/>
                </a:solidFill>
              </a:rPr>
              <a:t>Scope of project(</a:t>
            </a:r>
            <a:r>
              <a:rPr lang="en-US" dirty="0" err="1">
                <a:solidFill>
                  <a:srgbClr val="FFFFFF"/>
                </a:solidFill>
              </a:rPr>
              <a:t>contd</a:t>
            </a:r>
            <a:r>
              <a:rPr lang="en-US" dirty="0">
                <a:solidFill>
                  <a:srgbClr val="FFFFFF"/>
                </a:solidFill>
              </a:rPr>
              <a:t>)</a:t>
            </a:r>
            <a:endParaRPr lang="en-IN" dirty="0">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09755817-5DE1-843F-971C-A910901401DE}"/>
              </a:ext>
            </a:extLst>
          </p:cNvPr>
          <p:cNvSpPr>
            <a:spLocks noGrp="1"/>
          </p:cNvSpPr>
          <p:nvPr>
            <p:ph idx="1"/>
          </p:nvPr>
        </p:nvSpPr>
        <p:spPr>
          <a:xfrm>
            <a:off x="4447308" y="591344"/>
            <a:ext cx="6906491" cy="5585619"/>
          </a:xfrm>
        </p:spPr>
        <p:txBody>
          <a:bodyPr anchor="ctr">
            <a:noAutofit/>
          </a:bodyPr>
          <a:lstStyle/>
          <a:p>
            <a:pPr marL="0" indent="0">
              <a:buNone/>
            </a:pPr>
            <a:r>
              <a:rPr lang="en-IN" sz="1600" kern="100" dirty="0">
                <a:effectLst/>
                <a:latin typeface="Neue Haas Grotesk Text Pro" panose="020B0504020202020204" pitchFamily="34" charset="0"/>
                <a:ea typeface="Noto Serif CJK SC"/>
                <a:cs typeface="Noto Sans Devanagari" panose="020B0502040504020204" pitchFamily="34" charset="0"/>
              </a:rPr>
              <a:t>4. Model Selection and Training:</a:t>
            </a:r>
            <a:endParaRPr lang="en-IN" sz="1600" kern="100" dirty="0">
              <a:effectLst/>
              <a:latin typeface="Liberation Serif"/>
              <a:ea typeface="Noto Serif CJK SC"/>
              <a:cs typeface="Noto Sans Devanagari" panose="020B0502040504020204" pitchFamily="34" charset="0"/>
            </a:endParaRPr>
          </a:p>
          <a:p>
            <a:pPr marL="742950" lvl="1" indent="-285750">
              <a:spcAft>
                <a:spcPts val="700"/>
              </a:spcAft>
              <a:buFont typeface="Symbol" panose="05050102010706020507" pitchFamily="18" charset="2"/>
              <a:buChar char=""/>
              <a:tabLst>
                <a:tab pos="900430" algn="l"/>
              </a:tabLst>
            </a:pPr>
            <a:r>
              <a:rPr lang="en-IN" sz="1600" kern="100" dirty="0">
                <a:effectLst/>
                <a:latin typeface="Neue Haas Grotesk Text Pro" panose="020B0504020202020204" pitchFamily="34" charset="0"/>
                <a:ea typeface="Noto Serif CJK SC"/>
                <a:cs typeface="Symbol" panose="05050102010706020507" pitchFamily="18" charset="2"/>
              </a:rPr>
              <a:t>Choosing appropriate machine learning algorithms for heart disease prediction, such as logistic regression, decision trees, random forests, support vector machines, or neural networks.</a:t>
            </a:r>
            <a:endParaRPr lang="en-IN" sz="1600" kern="100" dirty="0">
              <a:effectLst/>
              <a:latin typeface="Liberation Serif"/>
              <a:ea typeface="Noto Serif CJK SC"/>
              <a:cs typeface="Symbol" panose="05050102010706020507" pitchFamily="18" charset="2"/>
            </a:endParaRPr>
          </a:p>
          <a:p>
            <a:pPr marL="742950" lvl="1" indent="-285750">
              <a:spcAft>
                <a:spcPts val="700"/>
              </a:spcAft>
              <a:buFont typeface="Symbol" panose="05050102010706020507" pitchFamily="18" charset="2"/>
              <a:buChar char=""/>
              <a:tabLst>
                <a:tab pos="900430" algn="l"/>
              </a:tabLst>
            </a:pPr>
            <a:r>
              <a:rPr lang="en-IN" sz="1600" kern="100" dirty="0">
                <a:effectLst/>
                <a:latin typeface="Neue Haas Grotesk Text Pro" panose="020B0504020202020204" pitchFamily="34" charset="0"/>
                <a:ea typeface="Noto Serif CJK SC"/>
                <a:cs typeface="Symbol" panose="05050102010706020507" pitchFamily="18" charset="2"/>
              </a:rPr>
              <a:t>Splitting the dataset into training and testing sets, and training the selected models using the training data.</a:t>
            </a:r>
            <a:endParaRPr lang="en-IN" sz="1600" kern="100" dirty="0">
              <a:effectLst/>
              <a:latin typeface="Liberation Serif"/>
              <a:ea typeface="Noto Serif CJK SC"/>
              <a:cs typeface="Symbol" panose="05050102010706020507" pitchFamily="18" charset="2"/>
            </a:endParaRPr>
          </a:p>
          <a:p>
            <a:pPr marL="0" indent="0">
              <a:buNone/>
            </a:pPr>
            <a:r>
              <a:rPr lang="en-IN" sz="1600" kern="100" dirty="0">
                <a:effectLst/>
                <a:latin typeface="Neue Haas Grotesk Text Pro" panose="020B0504020202020204" pitchFamily="34" charset="0"/>
                <a:ea typeface="Noto Serif CJK SC"/>
                <a:cs typeface="Noto Sans Devanagari" panose="020B0502040504020204" pitchFamily="34" charset="0"/>
              </a:rPr>
              <a:t>5. Model Evaluation and Validation:</a:t>
            </a:r>
          </a:p>
          <a:p>
            <a:pPr marL="742950" lvl="1" indent="-285750">
              <a:spcAft>
                <a:spcPts val="700"/>
              </a:spcAft>
              <a:buFont typeface="Symbol" panose="05050102010706020507" pitchFamily="18" charset="2"/>
              <a:buChar char=""/>
              <a:tabLst>
                <a:tab pos="900430" algn="l"/>
              </a:tabLst>
            </a:pPr>
            <a:r>
              <a:rPr lang="en-IN" sz="1600" kern="100" dirty="0">
                <a:effectLst/>
                <a:latin typeface="Neue Haas Grotesk Text Pro" panose="020B0504020202020204" pitchFamily="34" charset="0"/>
                <a:ea typeface="Noto Serif CJK SC"/>
                <a:cs typeface="Symbol" panose="05050102010706020507" pitchFamily="18" charset="2"/>
              </a:rPr>
              <a:t>Evaluating the performance of the trained models using appropriate metrics such as accuracy, precision, recall, F1-score, and area under the ROC curve.</a:t>
            </a:r>
            <a:endParaRPr lang="en-IN" sz="1600" kern="100" dirty="0">
              <a:effectLst/>
              <a:latin typeface="Liberation Serif"/>
              <a:ea typeface="Noto Serif CJK SC"/>
              <a:cs typeface="Symbol" panose="05050102010706020507" pitchFamily="18" charset="2"/>
            </a:endParaRPr>
          </a:p>
          <a:p>
            <a:pPr marL="742950" lvl="1" indent="-285750">
              <a:spcAft>
                <a:spcPts val="700"/>
              </a:spcAft>
              <a:buFont typeface="Symbol" panose="05050102010706020507" pitchFamily="18" charset="2"/>
              <a:buChar char=""/>
              <a:tabLst>
                <a:tab pos="900430" algn="l"/>
              </a:tabLst>
            </a:pPr>
            <a:r>
              <a:rPr lang="en-IN" sz="1600" kern="100" dirty="0">
                <a:effectLst/>
                <a:latin typeface="Neue Haas Grotesk Text Pro" panose="020B0504020202020204" pitchFamily="34" charset="0"/>
                <a:ea typeface="Noto Serif CJK SC"/>
                <a:cs typeface="Symbol" panose="05050102010706020507" pitchFamily="18" charset="2"/>
              </a:rPr>
              <a:t>Validating the models using cross-validation techniques to assess their robustness and generalization capabilities.</a:t>
            </a:r>
            <a:endParaRPr lang="en-IN" sz="1600" kern="100" dirty="0">
              <a:effectLst/>
              <a:latin typeface="Liberation Serif"/>
              <a:ea typeface="Noto Serif CJK SC"/>
              <a:cs typeface="Symbol" panose="05050102010706020507" pitchFamily="18" charset="2"/>
            </a:endParaRPr>
          </a:p>
          <a:p>
            <a:pPr marL="0" indent="0">
              <a:buNone/>
            </a:pPr>
            <a:r>
              <a:rPr lang="en-IN" sz="1600" kern="100" dirty="0">
                <a:effectLst/>
                <a:latin typeface="Liberation Serif"/>
                <a:ea typeface="Noto Serif CJK SC"/>
                <a:cs typeface="Noto Sans Devanagari" panose="020B0502040504020204" pitchFamily="34" charset="0"/>
              </a:rPr>
              <a:t>6. </a:t>
            </a:r>
            <a:r>
              <a:rPr lang="en-IN" sz="1600" kern="100" dirty="0">
                <a:effectLst/>
                <a:latin typeface="Neue Haas Grotesk Text Pro" panose="020B0504020202020204" pitchFamily="34" charset="0"/>
                <a:ea typeface="Noto Serif CJK SC"/>
                <a:cs typeface="Noto Sans Devanagari" panose="020B0502040504020204" pitchFamily="34" charset="0"/>
              </a:rPr>
              <a:t>Deployment and Integration:</a:t>
            </a:r>
            <a:endParaRPr lang="en-IN" sz="1600" kern="100" dirty="0">
              <a:effectLst/>
              <a:latin typeface="Liberation Serif"/>
              <a:ea typeface="Noto Serif CJK SC"/>
              <a:cs typeface="Noto Sans Devanagari" panose="020B0502040504020204" pitchFamily="34" charset="0"/>
            </a:endParaRPr>
          </a:p>
          <a:p>
            <a:pPr marL="742950" lvl="1" indent="-285750">
              <a:spcAft>
                <a:spcPts val="700"/>
              </a:spcAft>
              <a:buFont typeface="Symbol" panose="05050102010706020507" pitchFamily="18" charset="2"/>
              <a:buChar char=""/>
              <a:tabLst>
                <a:tab pos="900430" algn="l"/>
              </a:tabLst>
            </a:pPr>
            <a:r>
              <a:rPr lang="en-IN" sz="1600" kern="100" dirty="0">
                <a:effectLst/>
                <a:latin typeface="Neue Haas Grotesk Text Pro" panose="020B0504020202020204" pitchFamily="34" charset="0"/>
                <a:ea typeface="Noto Serif CJK SC"/>
                <a:cs typeface="Symbol" panose="05050102010706020507" pitchFamily="18" charset="2"/>
              </a:rPr>
              <a:t>Deploying the trained predictive model into a user-friendly interface or application that healthcare professionals can use to assess patients' heart disease risk.</a:t>
            </a:r>
            <a:endParaRPr lang="en-IN" sz="1600" kern="100" dirty="0">
              <a:effectLst/>
              <a:latin typeface="Liberation Serif"/>
              <a:ea typeface="Noto Serif CJK SC"/>
              <a:cs typeface="Symbol" panose="05050102010706020507" pitchFamily="18" charset="2"/>
            </a:endParaRPr>
          </a:p>
          <a:p>
            <a:pPr marL="742950" lvl="1" indent="-285750">
              <a:spcAft>
                <a:spcPts val="700"/>
              </a:spcAft>
              <a:buFont typeface="Symbol" panose="05050102010706020507" pitchFamily="18" charset="2"/>
              <a:buChar char=""/>
              <a:tabLst>
                <a:tab pos="900430" algn="l"/>
              </a:tabLst>
            </a:pPr>
            <a:r>
              <a:rPr lang="en-IN" sz="1600" kern="100" dirty="0">
                <a:effectLst/>
                <a:latin typeface="Neue Haas Grotesk Text Pro" panose="020B0504020202020204" pitchFamily="34" charset="0"/>
                <a:ea typeface="Noto Serif CJK SC"/>
                <a:cs typeface="Symbol" panose="05050102010706020507" pitchFamily="18" charset="2"/>
              </a:rPr>
              <a:t>Integrating the model into existing healthcare systems or electronic medical record (EMR) platforms for seamless integration into clinical practice.</a:t>
            </a:r>
            <a:endParaRPr lang="en-IN" sz="1600" kern="100" dirty="0">
              <a:effectLst/>
              <a:latin typeface="Liberation Serif"/>
              <a:ea typeface="Noto Serif CJK SC"/>
              <a:cs typeface="Symbol" panose="05050102010706020507" pitchFamily="18" charset="2"/>
            </a:endParaRPr>
          </a:p>
          <a:p>
            <a:pPr marL="0" indent="0">
              <a:buNone/>
            </a:pPr>
            <a:endParaRPr lang="en-IN" sz="1600" kern="100" dirty="0">
              <a:effectLst/>
              <a:latin typeface="Liberation Serif"/>
              <a:ea typeface="Noto Serif CJK SC"/>
              <a:cs typeface="Noto Sans Devanagari" panose="020B0502040504020204" pitchFamily="34" charset="0"/>
            </a:endParaRPr>
          </a:p>
          <a:p>
            <a:endParaRPr lang="en-IN" sz="1600" dirty="0"/>
          </a:p>
        </p:txBody>
      </p:sp>
    </p:spTree>
    <p:extLst>
      <p:ext uri="{BB962C8B-B14F-4D97-AF65-F5344CB8AC3E}">
        <p14:creationId xmlns:p14="http://schemas.microsoft.com/office/powerpoint/2010/main" val="591367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DDC86A-6C2C-7760-0E00-86D3A2A4881D}"/>
              </a:ext>
            </a:extLst>
          </p:cNvPr>
          <p:cNvSpPr>
            <a:spLocks noGrp="1"/>
          </p:cNvSpPr>
          <p:nvPr>
            <p:ph type="title"/>
          </p:nvPr>
        </p:nvSpPr>
        <p:spPr>
          <a:xfrm>
            <a:off x="686834" y="1153572"/>
            <a:ext cx="3480438" cy="4461163"/>
          </a:xfrm>
        </p:spPr>
        <p:txBody>
          <a:bodyPr>
            <a:normAutofit/>
          </a:bodyPr>
          <a:lstStyle/>
          <a:p>
            <a:r>
              <a:rPr lang="en-US" dirty="0">
                <a:solidFill>
                  <a:srgbClr val="FFFFFF"/>
                </a:solidFill>
              </a:rPr>
              <a:t>Scope of project(</a:t>
            </a:r>
            <a:r>
              <a:rPr lang="en-US" dirty="0" err="1">
                <a:solidFill>
                  <a:srgbClr val="FFFFFF"/>
                </a:solidFill>
              </a:rPr>
              <a:t>contd</a:t>
            </a:r>
            <a:r>
              <a:rPr lang="en-US" dirty="0">
                <a:solidFill>
                  <a:srgbClr val="FFFFFF"/>
                </a:solidFill>
              </a:rPr>
              <a:t>)</a:t>
            </a:r>
            <a:endParaRPr lang="en-IN" dirty="0">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B39B6AB-A410-0AED-EE16-20E6A3556C34}"/>
              </a:ext>
            </a:extLst>
          </p:cNvPr>
          <p:cNvSpPr>
            <a:spLocks noGrp="1"/>
          </p:cNvSpPr>
          <p:nvPr>
            <p:ph idx="1"/>
          </p:nvPr>
        </p:nvSpPr>
        <p:spPr>
          <a:xfrm>
            <a:off x="4447308" y="591344"/>
            <a:ext cx="6906491" cy="5585619"/>
          </a:xfrm>
        </p:spPr>
        <p:txBody>
          <a:bodyPr anchor="ctr">
            <a:normAutofit/>
          </a:bodyPr>
          <a:lstStyle/>
          <a:p>
            <a:pPr marL="0" indent="0">
              <a:buNone/>
            </a:pPr>
            <a:r>
              <a:rPr lang="en-IN" sz="1600" kern="100" dirty="0">
                <a:effectLst/>
                <a:latin typeface="Neue Haas Grotesk Text Pro" panose="020B0504020202020204" pitchFamily="34" charset="0"/>
                <a:ea typeface="Noto Serif CJK SC"/>
                <a:cs typeface="Noto Sans Devanagari" panose="020B0502040504020204" pitchFamily="34" charset="0"/>
              </a:rPr>
              <a:t>7. Ethical Considerations and Privacy:</a:t>
            </a:r>
            <a:endParaRPr lang="en-IN" sz="1600" kern="100" dirty="0">
              <a:effectLst/>
              <a:latin typeface="Liberation Serif"/>
              <a:ea typeface="Noto Serif CJK SC"/>
              <a:cs typeface="Noto Sans Devanagari" panose="020B0502040504020204" pitchFamily="34" charset="0"/>
            </a:endParaRPr>
          </a:p>
          <a:p>
            <a:pPr marL="742950" lvl="1" indent="-285750">
              <a:spcAft>
                <a:spcPts val="700"/>
              </a:spcAft>
              <a:buFont typeface="Symbol" panose="05050102010706020507" pitchFamily="18" charset="2"/>
              <a:buChar char=""/>
              <a:tabLst>
                <a:tab pos="900430" algn="l"/>
              </a:tabLst>
            </a:pPr>
            <a:r>
              <a:rPr lang="en-IN" sz="1600" kern="100" dirty="0">
                <a:effectLst/>
                <a:latin typeface="Neue Haas Grotesk Text Pro" panose="020B0504020202020204" pitchFamily="34" charset="0"/>
                <a:ea typeface="Noto Serif CJK SC"/>
                <a:cs typeface="Symbol" panose="05050102010706020507" pitchFamily="18" charset="2"/>
              </a:rPr>
              <a:t>Addressing ethical considerations related to data privacy, informed consent, algorithm transparency, and fairness in model predictions.</a:t>
            </a:r>
            <a:endParaRPr lang="en-IN" sz="1600" kern="100" dirty="0">
              <a:effectLst/>
              <a:latin typeface="Liberation Serif"/>
              <a:ea typeface="Noto Serif CJK SC"/>
              <a:cs typeface="Symbol" panose="05050102010706020507" pitchFamily="18" charset="2"/>
            </a:endParaRPr>
          </a:p>
          <a:p>
            <a:pPr marL="742950" lvl="1" indent="-285750">
              <a:spcAft>
                <a:spcPts val="700"/>
              </a:spcAft>
              <a:buFont typeface="Symbol" panose="05050102010706020507" pitchFamily="18" charset="2"/>
              <a:buChar char=""/>
              <a:tabLst>
                <a:tab pos="900430" algn="l"/>
              </a:tabLst>
            </a:pPr>
            <a:r>
              <a:rPr lang="en-IN" sz="1600" kern="100" dirty="0">
                <a:effectLst/>
                <a:latin typeface="Neue Haas Grotesk Text Pro" panose="020B0504020202020204" pitchFamily="34" charset="0"/>
                <a:ea typeface="Noto Serif CJK SC"/>
                <a:cs typeface="Symbol" panose="05050102010706020507" pitchFamily="18" charset="2"/>
              </a:rPr>
              <a:t>Ensuring compliance with relevant regulations such as the Health Insurance Portability and Accountability Act (HIPAA) to protect patient confidentiality and privacy.</a:t>
            </a:r>
            <a:endParaRPr lang="en-IN" sz="1600" kern="100" dirty="0">
              <a:effectLst/>
              <a:latin typeface="Liberation Serif"/>
              <a:ea typeface="Noto Serif CJK SC"/>
              <a:cs typeface="Symbol" panose="05050102010706020507" pitchFamily="18" charset="2"/>
            </a:endParaRPr>
          </a:p>
          <a:p>
            <a:pPr marL="0" indent="0">
              <a:buNone/>
            </a:pPr>
            <a:r>
              <a:rPr lang="en-IN" sz="1600" kern="100" dirty="0">
                <a:effectLst/>
                <a:latin typeface="Neue Haas Grotesk Text Pro" panose="020B0504020202020204" pitchFamily="34" charset="0"/>
                <a:ea typeface="Noto Serif CJK SC"/>
                <a:cs typeface="Noto Sans Devanagari" panose="020B0502040504020204" pitchFamily="34" charset="0"/>
              </a:rPr>
              <a:t>8. Documentation and Reporting:</a:t>
            </a:r>
            <a:endParaRPr lang="en-IN" sz="1600" kern="100" dirty="0">
              <a:effectLst/>
              <a:latin typeface="Liberation Serif"/>
              <a:ea typeface="Noto Serif CJK SC"/>
              <a:cs typeface="Noto Sans Devanagari" panose="020B0502040504020204" pitchFamily="34" charset="0"/>
            </a:endParaRPr>
          </a:p>
          <a:p>
            <a:pPr marL="742950" lvl="1" indent="-285750">
              <a:spcAft>
                <a:spcPts val="700"/>
              </a:spcAft>
              <a:buFont typeface="Symbol" panose="05050102010706020507" pitchFamily="18" charset="2"/>
              <a:buChar char=""/>
              <a:tabLst>
                <a:tab pos="900430" algn="l"/>
              </a:tabLst>
            </a:pPr>
            <a:r>
              <a:rPr lang="en-IN" sz="1600" kern="100" dirty="0">
                <a:effectLst/>
                <a:latin typeface="Neue Haas Grotesk Text Pro" panose="020B0504020202020204" pitchFamily="34" charset="0"/>
                <a:ea typeface="Noto Serif CJK SC"/>
                <a:cs typeface="Symbol" panose="05050102010706020507" pitchFamily="18" charset="2"/>
              </a:rPr>
              <a:t>Documenting the entire project workflow, including data preprocessing steps, model development, evaluation results, and deployment process.</a:t>
            </a:r>
            <a:endParaRPr lang="en-IN" sz="1600" kern="100" dirty="0">
              <a:effectLst/>
              <a:latin typeface="Liberation Serif"/>
              <a:ea typeface="Noto Serif CJK SC"/>
              <a:cs typeface="Symbol" panose="05050102010706020507" pitchFamily="18" charset="2"/>
            </a:endParaRPr>
          </a:p>
          <a:p>
            <a:pPr marL="742950" lvl="1" indent="-285750">
              <a:spcAft>
                <a:spcPts val="700"/>
              </a:spcAft>
              <a:buFont typeface="Symbol" panose="05050102010706020507" pitchFamily="18" charset="2"/>
              <a:buChar char=""/>
              <a:tabLst>
                <a:tab pos="900430" algn="l"/>
              </a:tabLst>
            </a:pPr>
            <a:r>
              <a:rPr lang="en-IN" sz="1600" kern="100" dirty="0">
                <a:effectLst/>
                <a:latin typeface="Neue Haas Grotesk Text Pro" panose="020B0504020202020204" pitchFamily="34" charset="0"/>
                <a:ea typeface="Noto Serif CJK SC"/>
                <a:cs typeface="Symbol" panose="05050102010706020507" pitchFamily="18" charset="2"/>
              </a:rPr>
              <a:t>Generating comprehensive reports and presentations summarizing the project findings, insights, and recommendations for stakeholders, including healthcare providers, policymakers, and researchers.</a:t>
            </a:r>
            <a:endParaRPr lang="en-IN" sz="1600" kern="100" dirty="0">
              <a:effectLst/>
              <a:latin typeface="Liberation Serif"/>
              <a:ea typeface="Noto Serif CJK SC"/>
              <a:cs typeface="Symbol" panose="05050102010706020507" pitchFamily="18" charset="2"/>
            </a:endParaRPr>
          </a:p>
          <a:p>
            <a:endParaRPr lang="en-IN" sz="1600" dirty="0"/>
          </a:p>
        </p:txBody>
      </p:sp>
    </p:spTree>
    <p:extLst>
      <p:ext uri="{BB962C8B-B14F-4D97-AF65-F5344CB8AC3E}">
        <p14:creationId xmlns:p14="http://schemas.microsoft.com/office/powerpoint/2010/main" val="272787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27552-1B4D-3A29-9A65-BE2DE19B9BC5}"/>
              </a:ext>
            </a:extLst>
          </p:cNvPr>
          <p:cNvSpPr>
            <a:spLocks noGrp="1"/>
          </p:cNvSpPr>
          <p:nvPr>
            <p:ph type="title"/>
          </p:nvPr>
        </p:nvSpPr>
        <p:spPr>
          <a:xfrm>
            <a:off x="4553733" y="548464"/>
            <a:ext cx="6798541" cy="1675623"/>
          </a:xfrm>
        </p:spPr>
        <p:txBody>
          <a:bodyPr anchor="b">
            <a:normAutofit/>
          </a:bodyPr>
          <a:lstStyle/>
          <a:p>
            <a:r>
              <a:rPr lang="en-US" sz="4000" dirty="0"/>
              <a:t>Entities , interactions and activities</a:t>
            </a:r>
            <a:endParaRPr lang="en-IN" sz="4000" dirty="0"/>
          </a:p>
        </p:txBody>
      </p:sp>
      <p:pic>
        <p:nvPicPr>
          <p:cNvPr id="5" name="Picture 4" descr="Scan of a human brain in a neurology clinic">
            <a:extLst>
              <a:ext uri="{FF2B5EF4-FFF2-40B4-BE49-F238E27FC236}">
                <a16:creationId xmlns:a16="http://schemas.microsoft.com/office/drawing/2014/main" id="{F2E3D6EE-ECD5-59BD-9E34-2DB181E35CB3}"/>
              </a:ext>
            </a:extLst>
          </p:cNvPr>
          <p:cNvPicPr>
            <a:picLocks noChangeAspect="1"/>
          </p:cNvPicPr>
          <p:nvPr/>
        </p:nvPicPr>
        <p:blipFill rotWithShape="1">
          <a:blip r:embed="rId2"/>
          <a:srcRect l="51797" r="2310"/>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2A02A4A3-1867-B8BF-4F6C-23315767DADC}"/>
              </a:ext>
            </a:extLst>
          </p:cNvPr>
          <p:cNvSpPr>
            <a:spLocks noGrp="1"/>
          </p:cNvSpPr>
          <p:nvPr>
            <p:ph idx="1"/>
          </p:nvPr>
        </p:nvSpPr>
        <p:spPr>
          <a:xfrm>
            <a:off x="4553734" y="2409830"/>
            <a:ext cx="6798539" cy="3705217"/>
          </a:xfrm>
        </p:spPr>
        <p:txBody>
          <a:bodyPr>
            <a:normAutofit/>
          </a:bodyPr>
          <a:lstStyle/>
          <a:p>
            <a:pPr marL="342900" lvl="0" indent="-342900">
              <a:spcAft>
                <a:spcPts val="700"/>
              </a:spcAft>
              <a:buFont typeface="+mj-lt"/>
              <a:buAutoNum type="arabicPeriod"/>
              <a:tabLst>
                <a:tab pos="450215" algn="l"/>
              </a:tabLst>
            </a:pPr>
            <a:r>
              <a:rPr lang="en-IN" sz="1700" kern="100" dirty="0">
                <a:effectLst/>
                <a:latin typeface="Neue Haas Grotesk Text Pro" panose="020B0504020202020204" pitchFamily="34" charset="0"/>
                <a:ea typeface="Noto Serif CJK SC"/>
                <a:cs typeface="Noto Sans Devanagari" panose="020B0502040504020204" pitchFamily="34" charset="0"/>
              </a:rPr>
              <a:t>Patients: Individuals whose demographic information, lifestyle factors, medical history, and diagnostic test results are collected for heart disease prediction.</a:t>
            </a:r>
            <a:endParaRPr lang="en-IN" sz="1700" kern="100" dirty="0">
              <a:effectLst/>
              <a:latin typeface="Liberation Serif"/>
              <a:ea typeface="Noto Serif CJK SC"/>
              <a:cs typeface="Noto Sans Devanagari" panose="020B0502040504020204" pitchFamily="34" charset="0"/>
            </a:endParaRPr>
          </a:p>
          <a:p>
            <a:pPr marL="342900" lvl="0" indent="-342900">
              <a:spcAft>
                <a:spcPts val="700"/>
              </a:spcAft>
              <a:buFont typeface="+mj-lt"/>
              <a:buAutoNum type="arabicPeriod"/>
              <a:tabLst>
                <a:tab pos="450215" algn="l"/>
              </a:tabLst>
            </a:pPr>
            <a:r>
              <a:rPr lang="en-IN" sz="1700" kern="100" dirty="0">
                <a:effectLst/>
                <a:latin typeface="Neue Haas Grotesk Text Pro" panose="020B0504020202020204" pitchFamily="34" charset="0"/>
                <a:ea typeface="Noto Serif CJK SC"/>
                <a:cs typeface="Noto Sans Devanagari" panose="020B0502040504020204" pitchFamily="34" charset="0"/>
              </a:rPr>
              <a:t>Healthcare Providers: Professionals responsible for diagnosing and treating patients, utilizing predictive models to assess heart disease risk.</a:t>
            </a:r>
            <a:endParaRPr lang="en-IN" sz="1700" kern="100" dirty="0">
              <a:effectLst/>
              <a:latin typeface="Liberation Serif"/>
              <a:ea typeface="Noto Serif CJK SC"/>
              <a:cs typeface="Noto Sans Devanagari" panose="020B0502040504020204" pitchFamily="34" charset="0"/>
            </a:endParaRPr>
          </a:p>
          <a:p>
            <a:pPr marL="342900" lvl="0" indent="-342900">
              <a:spcAft>
                <a:spcPts val="700"/>
              </a:spcAft>
              <a:buFont typeface="+mj-lt"/>
              <a:buAutoNum type="arabicPeriod"/>
              <a:tabLst>
                <a:tab pos="450215" algn="l"/>
              </a:tabLst>
            </a:pPr>
            <a:r>
              <a:rPr lang="en-IN" sz="1700" kern="100" dirty="0">
                <a:effectLst/>
                <a:latin typeface="Neue Haas Grotesk Text Pro" panose="020B0504020202020204" pitchFamily="34" charset="0"/>
                <a:ea typeface="Noto Serif CJK SC"/>
                <a:cs typeface="Noto Sans Devanagari" panose="020B0502040504020204" pitchFamily="34" charset="0"/>
              </a:rPr>
              <a:t>Data Scientists/Analysts: Experts in data analysis and machine learning responsible for developing and deploying predictive models for heart disease prediction.</a:t>
            </a:r>
            <a:endParaRPr lang="en-IN" sz="1700" kern="100" dirty="0">
              <a:effectLst/>
              <a:latin typeface="Liberation Serif"/>
              <a:ea typeface="Noto Serif CJK SC"/>
              <a:cs typeface="Noto Sans Devanagari" panose="020B0502040504020204" pitchFamily="34" charset="0"/>
            </a:endParaRPr>
          </a:p>
          <a:p>
            <a:pPr marL="342900" lvl="0" indent="-342900">
              <a:spcAft>
                <a:spcPts val="700"/>
              </a:spcAft>
              <a:buFont typeface="+mj-lt"/>
              <a:buAutoNum type="arabicPeriod"/>
              <a:tabLst>
                <a:tab pos="450215" algn="l"/>
              </a:tabLst>
            </a:pPr>
            <a:r>
              <a:rPr lang="en-IN" sz="1700" kern="100" dirty="0">
                <a:effectLst/>
                <a:latin typeface="Neue Haas Grotesk Text Pro" panose="020B0504020202020204" pitchFamily="34" charset="0"/>
                <a:ea typeface="Noto Serif CJK SC"/>
                <a:cs typeface="Noto Sans Devanagari" panose="020B0502040504020204" pitchFamily="34" charset="0"/>
              </a:rPr>
              <a:t>Healthcare Systems: Organizations or platforms where patient data is stored and accessed for analysis and prediction.</a:t>
            </a:r>
            <a:endParaRPr lang="en-IN" sz="1700" kern="100" dirty="0">
              <a:effectLst/>
              <a:latin typeface="Liberation Serif"/>
              <a:ea typeface="Noto Serif CJK SC"/>
              <a:cs typeface="Noto Sans Devanagari" panose="020B0502040504020204" pitchFamily="34" charset="0"/>
            </a:endParaRPr>
          </a:p>
          <a:p>
            <a:endParaRPr lang="en-IN" sz="1700" dirty="0"/>
          </a:p>
        </p:txBody>
      </p:sp>
    </p:spTree>
    <p:extLst>
      <p:ext uri="{BB962C8B-B14F-4D97-AF65-F5344CB8AC3E}">
        <p14:creationId xmlns:p14="http://schemas.microsoft.com/office/powerpoint/2010/main" val="2167454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ight bulb on yellow background with sketched light beams and cord">
            <a:extLst>
              <a:ext uri="{FF2B5EF4-FFF2-40B4-BE49-F238E27FC236}">
                <a16:creationId xmlns:a16="http://schemas.microsoft.com/office/drawing/2014/main" id="{E4817C87-4989-5E1B-4932-C371C824F2E6}"/>
              </a:ext>
            </a:extLst>
          </p:cNvPr>
          <p:cNvPicPr>
            <a:picLocks noChangeAspect="1"/>
          </p:cNvPicPr>
          <p:nvPr/>
        </p:nvPicPr>
        <p:blipFill rotWithShape="1">
          <a:blip r:embed="rId2"/>
          <a:srcRect l="44827" r="569"/>
          <a:stretch/>
        </p:blipFill>
        <p:spPr>
          <a:xfrm>
            <a:off x="6103027" y="10"/>
            <a:ext cx="6088971" cy="6857990"/>
          </a:xfrm>
          <a:prstGeom prst="rect">
            <a:avLst/>
          </a:prstGeom>
        </p:spPr>
      </p:pic>
      <p:sp useBgFill="1">
        <p:nvSpPr>
          <p:cNvPr id="11" name="Rectangle 1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8AA685-FDFB-BA76-2A41-A77EA8C37646}"/>
              </a:ext>
            </a:extLst>
          </p:cNvPr>
          <p:cNvSpPr>
            <a:spLocks noGrp="1"/>
          </p:cNvSpPr>
          <p:nvPr>
            <p:ph type="title"/>
          </p:nvPr>
        </p:nvSpPr>
        <p:spPr>
          <a:xfrm>
            <a:off x="761801" y="328512"/>
            <a:ext cx="4778387" cy="1628970"/>
          </a:xfrm>
        </p:spPr>
        <p:txBody>
          <a:bodyPr anchor="ctr">
            <a:normAutofit/>
          </a:bodyPr>
          <a:lstStyle/>
          <a:p>
            <a:r>
              <a:rPr lang="en-US" sz="4000"/>
              <a:t>Activity</a:t>
            </a:r>
            <a:endParaRPr lang="en-IN" sz="4000"/>
          </a:p>
        </p:txBody>
      </p:sp>
      <p:sp>
        <p:nvSpPr>
          <p:cNvPr id="19" name="Content Placeholder 2">
            <a:extLst>
              <a:ext uri="{FF2B5EF4-FFF2-40B4-BE49-F238E27FC236}">
                <a16:creationId xmlns:a16="http://schemas.microsoft.com/office/drawing/2014/main" id="{718129B2-4AEB-ACAE-3F1F-CECCDD479986}"/>
              </a:ext>
            </a:extLst>
          </p:cNvPr>
          <p:cNvSpPr>
            <a:spLocks noGrp="1"/>
          </p:cNvSpPr>
          <p:nvPr>
            <p:ph idx="1"/>
          </p:nvPr>
        </p:nvSpPr>
        <p:spPr>
          <a:xfrm>
            <a:off x="761801" y="2884929"/>
            <a:ext cx="4659756" cy="3374137"/>
          </a:xfrm>
        </p:spPr>
        <p:txBody>
          <a:bodyPr anchor="ctr">
            <a:normAutofit/>
          </a:bodyPr>
          <a:lstStyle/>
          <a:p>
            <a:pPr marL="342900" lvl="0" indent="-342900">
              <a:spcAft>
                <a:spcPts val="700"/>
              </a:spcAft>
              <a:buFont typeface="+mj-lt"/>
              <a:buAutoNum type="arabicPeriod"/>
              <a:tabLst>
                <a:tab pos="450215" algn="l"/>
              </a:tabLst>
            </a:pPr>
            <a:r>
              <a:rPr lang="en-IN" sz="1300" kern="100">
                <a:effectLst/>
                <a:latin typeface="Neue Haas Grotesk Text Pro" panose="020B0504020202020204" pitchFamily="34" charset="0"/>
                <a:ea typeface="Noto Serif CJK SC"/>
                <a:cs typeface="Noto Sans Devanagari" panose="020B0502040504020204" pitchFamily="34" charset="0"/>
              </a:rPr>
              <a:t>Data Collection: Gathering patient data, including demographic information, lifestyle factors, medical history, and diagnostic test results, from healthcare systems or medical records.</a:t>
            </a:r>
            <a:endParaRPr lang="en-IN" sz="1300" kern="100">
              <a:effectLst/>
              <a:latin typeface="Liberation Serif"/>
              <a:ea typeface="Noto Serif CJK SC"/>
              <a:cs typeface="Noto Sans Devanagari" panose="020B0502040504020204" pitchFamily="34" charset="0"/>
            </a:endParaRPr>
          </a:p>
          <a:p>
            <a:pPr marL="342900" lvl="0" indent="-342900">
              <a:spcAft>
                <a:spcPts val="700"/>
              </a:spcAft>
              <a:buFont typeface="+mj-lt"/>
              <a:buAutoNum type="arabicPeriod"/>
              <a:tabLst>
                <a:tab pos="450215" algn="l"/>
              </a:tabLst>
            </a:pPr>
            <a:r>
              <a:rPr lang="en-IN" sz="1300" kern="100">
                <a:effectLst/>
                <a:latin typeface="Neue Haas Grotesk Text Pro" panose="020B0504020202020204" pitchFamily="34" charset="0"/>
                <a:ea typeface="Noto Serif CJK SC"/>
                <a:cs typeface="Noto Sans Devanagari" panose="020B0502040504020204" pitchFamily="34" charset="0"/>
              </a:rPr>
              <a:t>Data Preprocessing: Cleaning and preprocessing the collected data to handle missing values, outliers, and inconsistencies, and preparing it for analysis.</a:t>
            </a:r>
            <a:endParaRPr lang="en-IN" sz="1300" kern="100">
              <a:effectLst/>
              <a:latin typeface="Liberation Serif"/>
              <a:ea typeface="Noto Serif CJK SC"/>
              <a:cs typeface="Noto Sans Devanagari" panose="020B0502040504020204" pitchFamily="34" charset="0"/>
            </a:endParaRPr>
          </a:p>
          <a:p>
            <a:pPr marL="342900" lvl="0" indent="-342900">
              <a:spcAft>
                <a:spcPts val="700"/>
              </a:spcAft>
              <a:buFont typeface="+mj-lt"/>
              <a:buAutoNum type="arabicPeriod"/>
              <a:tabLst>
                <a:tab pos="450215" algn="l"/>
              </a:tabLst>
            </a:pPr>
            <a:r>
              <a:rPr lang="en-IN" sz="1300" kern="100">
                <a:effectLst/>
                <a:latin typeface="Neue Haas Grotesk Text Pro" panose="020B0504020202020204" pitchFamily="34" charset="0"/>
                <a:ea typeface="Noto Serif CJK SC"/>
                <a:cs typeface="Noto Sans Devanagari" panose="020B0502040504020204" pitchFamily="34" charset="0"/>
              </a:rPr>
              <a:t>Exploratory Data Analysis (EDA): Analyzing the dataset to understand its characteristics, distribution of variables, and relationships between features.</a:t>
            </a:r>
            <a:endParaRPr lang="en-IN" sz="1300" kern="100">
              <a:effectLst/>
              <a:latin typeface="Liberation Serif"/>
              <a:ea typeface="Noto Serif CJK SC"/>
              <a:cs typeface="Noto Sans Devanagari" panose="020B0502040504020204" pitchFamily="34" charset="0"/>
            </a:endParaRPr>
          </a:p>
          <a:p>
            <a:pPr marL="342900" lvl="0" indent="-342900">
              <a:spcAft>
                <a:spcPts val="700"/>
              </a:spcAft>
              <a:buFont typeface="+mj-lt"/>
              <a:buAutoNum type="arabicPeriod"/>
              <a:tabLst>
                <a:tab pos="450215" algn="l"/>
              </a:tabLst>
            </a:pPr>
            <a:r>
              <a:rPr lang="en-IN" sz="1300" kern="100">
                <a:effectLst/>
                <a:latin typeface="Neue Haas Grotesk Text Pro" panose="020B0504020202020204" pitchFamily="34" charset="0"/>
                <a:ea typeface="Noto Serif CJK SC"/>
                <a:cs typeface="Noto Sans Devanagari" panose="020B0502040504020204" pitchFamily="34" charset="0"/>
              </a:rPr>
              <a:t>Feature Selection and Engineering: Selecting relevant features and engineering new ones to improve the predictive performance of the model.</a:t>
            </a:r>
            <a:endParaRPr lang="en-IN" sz="1300" kern="100">
              <a:effectLst/>
              <a:latin typeface="Liberation Serif"/>
              <a:ea typeface="Noto Serif CJK SC"/>
              <a:cs typeface="Noto Sans Devanagari" panose="020B0502040504020204" pitchFamily="34" charset="0"/>
            </a:endParaRPr>
          </a:p>
          <a:p>
            <a:endParaRPr lang="en-IN" sz="1300"/>
          </a:p>
        </p:txBody>
      </p:sp>
    </p:spTree>
    <p:extLst>
      <p:ext uri="{BB962C8B-B14F-4D97-AF65-F5344CB8AC3E}">
        <p14:creationId xmlns:p14="http://schemas.microsoft.com/office/powerpoint/2010/main" val="21518154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37</TotalTime>
  <Words>2764</Words>
  <Application>Microsoft Office PowerPoint</Application>
  <PresentationFormat>Widescreen</PresentationFormat>
  <Paragraphs>146</Paragraphs>
  <Slides>33</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Aptos</vt:lpstr>
      <vt:lpstr>Aptos Display</vt:lpstr>
      <vt:lpstr>Arial</vt:lpstr>
      <vt:lpstr>Calibri</vt:lpstr>
      <vt:lpstr>Liberation Serif</vt:lpstr>
      <vt:lpstr>Neue Haas Grotesk Text Pro</vt:lpstr>
      <vt:lpstr>OpenSymbol</vt:lpstr>
      <vt:lpstr>Symbol</vt:lpstr>
      <vt:lpstr>Office Theme</vt:lpstr>
      <vt:lpstr>Foundations of Data Science Assignment </vt:lpstr>
      <vt:lpstr>Links for csv and jupyter notebook</vt:lpstr>
      <vt:lpstr>Project Background</vt:lpstr>
      <vt:lpstr>Project Objective</vt:lpstr>
      <vt:lpstr>Scope of project</vt:lpstr>
      <vt:lpstr>Scope of project(contd)</vt:lpstr>
      <vt:lpstr>Scope of project(contd)</vt:lpstr>
      <vt:lpstr>Entities , interactions and activities</vt:lpstr>
      <vt:lpstr>Activity</vt:lpstr>
      <vt:lpstr>Activity(contd)</vt:lpstr>
      <vt:lpstr>Interaction</vt:lpstr>
      <vt:lpstr>Interaction(contd)</vt:lpstr>
      <vt:lpstr>Data, collection , cleaning and wrangling</vt:lpstr>
      <vt:lpstr>Data, collection, cleaning and wrangling(contd)</vt:lpstr>
      <vt:lpstr>Data, collection, cleaning and wrangling(contd)</vt:lpstr>
      <vt:lpstr>Scatter Plot of Age vs. Max Heart Rate: </vt:lpstr>
      <vt:lpstr>Histogram of Age: </vt:lpstr>
      <vt:lpstr>Correlation Analysis: </vt:lpstr>
      <vt:lpstr>MODEL PREPARATION AND TUNING PARAMS AND HYPRERPARAMS: Data Splitting </vt:lpstr>
      <vt:lpstr>Model Selection and evaluation</vt:lpstr>
      <vt:lpstr>Model Comparison</vt:lpstr>
      <vt:lpstr>Hyperparameter Tuning: </vt:lpstr>
      <vt:lpstr>Model Training and Evaluation with Optimized Hyperparameters: </vt:lpstr>
      <vt:lpstr>MODEL EVALUATION: Model Prediction </vt:lpstr>
      <vt:lpstr>ROC Curve and AUC Score </vt:lpstr>
      <vt:lpstr>Confusion Matrix</vt:lpstr>
      <vt:lpstr>Classification Report: </vt:lpstr>
      <vt:lpstr>Cross-Validated Metrics: </vt:lpstr>
      <vt:lpstr>FEATURE IMPORTANCE AND SAVING MODEL: </vt:lpstr>
      <vt:lpstr>Creating a DataFrame for Feature Importance (Continued): </vt:lpstr>
      <vt:lpstr>Visualizing Feature Importance (Continued): </vt:lpstr>
      <vt:lpstr>Saving and Loading the Trained Model: </vt:lpstr>
      <vt:lpstr>Model Evaluation: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Foundations of Data Science Assignment</dc:title>
  <dc:creator>Aaradhya Negi</dc:creator>
  <cp:lastModifiedBy>Aaradhya Negi</cp:lastModifiedBy>
  <cp:revision>1</cp:revision>
  <dcterms:created xsi:type="dcterms:W3CDTF">2024-04-17T15:31:14Z</dcterms:created>
  <dcterms:modified xsi:type="dcterms:W3CDTF">2024-04-17T16:09:04Z</dcterms:modified>
</cp:coreProperties>
</file>

<file path=docProps/thumbnail.jpeg>
</file>